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7"/>
  </p:notesMasterIdLst>
  <p:sldIdLst>
    <p:sldId id="256" r:id="rId2"/>
    <p:sldId id="259" r:id="rId3"/>
    <p:sldId id="281" r:id="rId4"/>
    <p:sldId id="284" r:id="rId5"/>
    <p:sldId id="304" r:id="rId6"/>
    <p:sldId id="306" r:id="rId7"/>
    <p:sldId id="263" r:id="rId8"/>
    <p:sldId id="262" r:id="rId9"/>
    <p:sldId id="276" r:id="rId10"/>
    <p:sldId id="279" r:id="rId11"/>
    <p:sldId id="277" r:id="rId12"/>
    <p:sldId id="267" r:id="rId13"/>
    <p:sldId id="265" r:id="rId14"/>
    <p:sldId id="271" r:id="rId15"/>
    <p:sldId id="278" r:id="rId16"/>
    <p:sldId id="273" r:id="rId17"/>
    <p:sldId id="300" r:id="rId18"/>
    <p:sldId id="308" r:id="rId19"/>
    <p:sldId id="311" r:id="rId20"/>
    <p:sldId id="319" r:id="rId21"/>
    <p:sldId id="320" r:id="rId22"/>
    <p:sldId id="318" r:id="rId23"/>
    <p:sldId id="312" r:id="rId24"/>
    <p:sldId id="314" r:id="rId25"/>
    <p:sldId id="315" r:id="rId26"/>
    <p:sldId id="317" r:id="rId27"/>
    <p:sldId id="313" r:id="rId28"/>
    <p:sldId id="316" r:id="rId29"/>
    <p:sldId id="258" r:id="rId30"/>
    <p:sldId id="310" r:id="rId31"/>
    <p:sldId id="257" r:id="rId32"/>
    <p:sldId id="282" r:id="rId33"/>
    <p:sldId id="307" r:id="rId34"/>
    <p:sldId id="261" r:id="rId35"/>
    <p:sldId id="280" r:id="rId36"/>
    <p:sldId id="309" r:id="rId37"/>
    <p:sldId id="305" r:id="rId38"/>
    <p:sldId id="290" r:id="rId39"/>
    <p:sldId id="296" r:id="rId40"/>
    <p:sldId id="270" r:id="rId41"/>
    <p:sldId id="291" r:id="rId42"/>
    <p:sldId id="292" r:id="rId43"/>
    <p:sldId id="294" r:id="rId44"/>
    <p:sldId id="293" r:id="rId45"/>
    <p:sldId id="283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9ADB12-F432-4BAD-9A00-6D133F15F845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75DBEF-5BC2-430F-823A-3168C028E2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75DBEF-5BC2-430F-823A-3168C028E2BF}" type="slidenum">
              <a:rPr lang="ru-RU" smtClean="0"/>
              <a:pPr/>
              <a:t>19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71B3613-A508-4A20-BB8B-D7E900D65148}" type="datetimeFigureOut">
              <a:rPr lang="ru-RU" smtClean="0"/>
              <a:pPr/>
              <a:t>27.06.2012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051AA99-7EA9-4409-B92A-79698DA7629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nataspigol@Rambler.ru" TargetMode="External"/><Relationship Id="rId2" Type="http://schemas.openxmlformats.org/officeDocument/2006/relationships/hyperlink" Target="mailto:vishkup@ngs.r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0%D0%B2%D1%81%D1%82%D1%80%D0%B8%D0%B9%D1%81%D0%BA%D0%B0%D1%8F_%D0%B8%D0%BC%D0%BF%D0%B5%D1%80%D0%B8%D1%8F" TargetMode="External"/><Relationship Id="rId13" Type="http://schemas.openxmlformats.org/officeDocument/2006/relationships/hyperlink" Target="http://ru.wikipedia.org/wiki/%D0%98%D1%82%D0%B0%D0%BB%D0%B8%D1%8F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://ru.wikipedia.org/wiki/%D0%9E%D1%82%D0%B5%D1%87%D0%B5%D1%81%D1%82%D0%B2%D0%B5%D0%BD%D0%BD%D0%B0%D1%8F_%D0%B2%D0%BE%D0%B9%D0%BD%D0%B0_1812_%D0%B3%D0%BE%D0%B4%D0%B0" TargetMode="External"/><Relationship Id="rId12" Type="http://schemas.openxmlformats.org/officeDocument/2006/relationships/hyperlink" Target="http://ru.wikipedia.org/wiki/%D0%98%D1%81%D0%BF%D0%B0%D0%BD%D0%B8%D1%8F" TargetMode="External"/><Relationship Id="rId17" Type="http://schemas.openxmlformats.org/officeDocument/2006/relationships/hyperlink" Target="http://ru.wikipedia.org/wiki/%D0%A8%D0%B2%D0%B5%D1%86%D0%B8%D1%8F" TargetMode="External"/><Relationship Id="rId2" Type="http://schemas.openxmlformats.org/officeDocument/2006/relationships/hyperlink" Target="http://ru.wikipedia.org/wiki/%D0%A4%D0%B0%D0%B9%D0%BB:Alex_I_Russ_unif.jpg" TargetMode="External"/><Relationship Id="rId16" Type="http://schemas.openxmlformats.org/officeDocument/2006/relationships/hyperlink" Target="http://ru.wikipedia.org/wiki/%D0%91%D1%80%D0%B8%D1%82%D0%B0%D0%BD%D1%81%D0%BA%D0%B0%D1%8F_%D0%B8%D0%BC%D0%BF%D0%B5%D1%80%D0%B8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F%D0%B5%D1%80%D0%B2%D0%B0%D1%8F_%D0%A4%D1%80%D0%B0%D0%BD%D1%86%D1%83%D0%B7%D1%81%D0%BA%D0%B0%D1%8F_%D0%B8%D0%BC%D0%BF%D0%B5%D1%80%D0%B8%D1%8F" TargetMode="External"/><Relationship Id="rId11" Type="http://schemas.openxmlformats.org/officeDocument/2006/relationships/hyperlink" Target="http://ru.wikipedia.org/wiki/%D0%92%D0%B0%D1%80%D1%88%D0%B0%D0%B2%D1%81%D0%BA%D0%BE%D0%B5_%D0%B3%D0%B5%D1%80%D1%86%D0%BE%D0%B3%D1%81%D1%82%D0%B2%D0%BE" TargetMode="External"/><Relationship Id="rId5" Type="http://schemas.openxmlformats.org/officeDocument/2006/relationships/image" Target="../media/image3.jpeg"/><Relationship Id="rId15" Type="http://schemas.openxmlformats.org/officeDocument/2006/relationships/hyperlink" Target="http://ru.wikipedia.org/wiki/%D0%A0%D0%BE%D1%81%D1%81%D0%B8%D0%B9%D1%81%D0%BA%D0%B0%D1%8F_%D0%B8%D0%BC%D0%BF%D0%B5%D1%80%D0%B8%D1%8F" TargetMode="External"/><Relationship Id="rId10" Type="http://schemas.openxmlformats.org/officeDocument/2006/relationships/hyperlink" Target="http://ru.wikipedia.org/wiki/%D0%A8%D0%B2%D0%B5%D0%B9%D1%86%D0%B0%D1%80%D0%B8%D1%8F" TargetMode="External"/><Relationship Id="rId4" Type="http://schemas.openxmlformats.org/officeDocument/2006/relationships/hyperlink" Target="http://ru.wikipedia.org/wiki/%D0%A4%D0%B0%D0%B9%D0%BB:Jacques-Louis_David_017.jpg" TargetMode="External"/><Relationship Id="rId9" Type="http://schemas.openxmlformats.org/officeDocument/2006/relationships/hyperlink" Target="http://ru.wikipedia.org/wiki/%D0%9F%D1%80%D1%83%D1%81%D1%81%D0%B8%D1%8F_(%D0%BA%D0%BE%D1%80%D0%BE%D0%BB%D0%B5%D0%B2%D1%81%D1%82%D0%B2%D0%BE)" TargetMode="External"/><Relationship Id="rId14" Type="http://schemas.openxmlformats.org/officeDocument/2006/relationships/hyperlink" Target="http://ru.wikipedia.org/wiki/%D0%A0%D0%B5%D0%B9%D0%BD%D1%81%D0%BA%D0%B8%D0%B9_%D1%81%D0%BE%D1%8E%D0%B7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ru.wikipedia.org/wiki/%D0%A4%D0%B0%D0%B9%D0%BB:Napoleon_Neman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ru.wikipedia.org/w/index.php?title=%D0%A4%D0%B0%D0%B9%D0%BB:Kutuzovborodino.jpg&amp;filetimestamp=20100914201450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ru.wikipedia.org/wiki/%D0%A4%D0%B0%D0%B9%D0%BB:French_attack_in_1812_in_Russia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ru.wikipedia.org/w/index.php?title=%D0%A4%D0%B0%D0%B9%D0%BB:Battle_of_Borodino_panorama_fragment_1.jpg&amp;filetimestamp=20070128130345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1812w.ru/biograf/bio_n/napoleon1bon.php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ru.wikipedia.org/w/index.php?title=%D0%A4%D0%B0%D0%B9%D0%BB:Lejb_Guard_Litov_attack_at_Borodino.jpg&amp;filetimestamp=20070228071911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ru.wikipedia.org/w/index.php?title=%D0%A4%D0%B0%D0%B9%D0%BB:Peter_von_Hess_002.jpg&amp;filetimestamp=20100825202737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hrono.ru/biograf/napoleon.htm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ru.wikipedia.org/w/index.php?title=%D0%A4%D0%B0%D0%B9%D0%BB:Battle_of_Borodino.jpg&amp;filetimestamp=20110817083330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admin-smolensk.ru/~detlib/interesno/kraeved/foto_barklaj-de-tolli.html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admin-smolensk.ru/~detlib/interesno/kraeved/foto_konovnitcin.html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ru.wikipedia.org/wiki/%D0%A4%D0%B0%D0%B9%D0%BB:Battle_of_Borodino_fragment_2.jpg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ru.wikipedia.org/wiki/%D0%A4%D0%B0%D0%B9%D0%BB:Fire_of_Moscow_1812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1812w.ru/biograf/bio_k/kutuzov.php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ru.wikipedia.org/wiki/%D0%A4%D0%B0%D0%B9%D0%BB:Odwrot_spod_Moskwy.jpg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8%D0%BC%D0%BF%D0%B5%D1%80%D0%B0%D1%82%D0%BE%D1%80%D1%81%D0%BA%D0%B0%D1%8F_%D0%B3%D0%B2%D0%B0%D1%80%D0%B4%D0%B8%D1%8F_(%D0%9F%D0%B5%D1%80%D0%B2%D0%B0%D1%8F_%D0%A4%D1%80%D0%B0%D0%BD%D1%86%D1%83%D0%B7%D1%81%D0%BA%D0%B0%D1%8F_%D0%B8%D0%BC%D0%BF%D0%B5%D1%80%D0%B8%D1%8F)" TargetMode="External"/><Relationship Id="rId3" Type="http://schemas.openxmlformats.org/officeDocument/2006/relationships/hyperlink" Target="http://ru.wikipedia.org/wiki/%D0%92%D0%B5%D0%BB%D0%B8%D0%BA%D0%B0%D1%8F_%D0%B0%D1%80%D0%BC%D0%B8%D1%8F" TargetMode="External"/><Relationship Id="rId7" Type="http://schemas.openxmlformats.org/officeDocument/2006/relationships/hyperlink" Target="http://ru.wikipedia.org/wiki/1813_%D0%B3%D0%BE%D0%B4" TargetMode="External"/><Relationship Id="rId2" Type="http://schemas.openxmlformats.org/officeDocument/2006/relationships/hyperlink" Target="http://ru.wikipedia.org/wiki/%D0%9A%D0%BB%D0%B0%D1%83%D0%B7%D0%B5%D0%B2%D0%B8%D1%86,_%D0%9A%D0%B0%D1%80%D0%B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F%D1%80%D1%83%D1%81%D1%81%D0%B8%D1%8F_(%D0%BA%D0%BE%D1%80%D0%BE%D0%BB%D0%B5%D0%B2%D1%81%D1%82%D0%B2%D0%BE)" TargetMode="External"/><Relationship Id="rId5" Type="http://schemas.openxmlformats.org/officeDocument/2006/relationships/hyperlink" Target="http://ru.wikipedia.org/wiki/%D0%90%D0%B2%D1%81%D1%82%D1%80%D0%B8%D0%B9%D1%81%D0%BA%D0%B0%D1%8F_%D0%B8%D0%BC%D0%BF%D0%B5%D1%80%D0%B8%D1%8F" TargetMode="External"/><Relationship Id="rId10" Type="http://schemas.openxmlformats.org/officeDocument/2006/relationships/image" Target="../media/image36.jpeg"/><Relationship Id="rId4" Type="http://schemas.openxmlformats.org/officeDocument/2006/relationships/hyperlink" Target="http://ru.wikipedia.org/wiki/%D0%A0%D0%BE%D1%81%D1%81%D0%B8%D0%B9%D1%81%D0%BA%D0%B0%D1%8F_%D0%B8%D0%BC%D0%BF%D0%B5%D1%80%D0%B8%D1%8F" TargetMode="External"/><Relationship Id="rId9" Type="http://schemas.openxmlformats.org/officeDocument/2006/relationships/hyperlink" Target="http://ru.wikipedia.org/wiki/%D0%A4%D0%B0%D0%B9%D0%BB:French_retreat_in_1812_by_Pryanishikov.jpg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ru.wikipedia.org/wiki/%D0%A4%D0%B0%D0%B9%D0%BB:Retreat_of_Napoleon_Army_from_Moscow_1812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hyperlink" Target="http://ru.wikipedia.org/wiki/%D0%A4%D0%B0%D0%B9%D0%BB:Adolphe_Yvon_(1817-1893)_-_Marshall_Ney_at_retreat_in_Russia.jpg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istor-vestnik.org.ua/wp-content/uploads/2012/02/Davyidovden.jpg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0%D0%BE%D1%81%D1%81%D0%B8%D0%B9%D1%81%D0%BA%D0%B0%D1%8F_%D0%B8%D0%BC%D0%BF%D0%B5%D1%80%D0%B8%D1%8F" TargetMode="External"/><Relationship Id="rId2" Type="http://schemas.openxmlformats.org/officeDocument/2006/relationships/hyperlink" Target="http://ru.wikipedia.org/wiki/%D0%9D%D0%B0%D0%BF%D0%BE%D0%BB%D0%B5%D0%BE%D0%BD_I_%D0%91%D0%BE%D0%BD%D0%B0%D0%BF%D0%B0%D1%80%D1%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9A%D1%83%D1%82%D1%83%D0%B7%D0%BE%D0%B2,_%D0%9C%D0%B8%D1%85%D0%B0%D0%B8%D0%BB_%D0%98%D0%BB%D0%BB%D0%B0%D1%80%D0%B8%D0%BE%D0%BD%D0%BE%D0%B2%D0%B8%D1%87" TargetMode="External"/><Relationship Id="rId5" Type="http://schemas.openxmlformats.org/officeDocument/2006/relationships/hyperlink" Target="http://ru.wikipedia.org/wiki/%D0%9D%D0%B0%D0%BF%D0%BE%D0%BB%D0%B5%D0%BE%D0%BD" TargetMode="External"/><Relationship Id="rId4" Type="http://schemas.openxmlformats.org/officeDocument/2006/relationships/hyperlink" Target="http://ru.wikipedia.org/wiki/%D0%92%D0%B5%D0%BB%D0%B8%D0%BA%D0%B0%D1%8F_%D0%B0%D1%80%D0%BC%D0%B8%D1%8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00012"/>
          </a:xfrm>
        </p:spPr>
        <p:txBody>
          <a:bodyPr>
            <a:normAutofit fontScale="90000"/>
          </a:bodyPr>
          <a:lstStyle/>
          <a:p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214290"/>
            <a:ext cx="8643998" cy="4786346"/>
          </a:xfrm>
        </p:spPr>
        <p:txBody>
          <a:bodyPr>
            <a:normAutofit fontScale="25000" lnSpcReduction="20000"/>
          </a:bodyPr>
          <a:lstStyle/>
          <a:p>
            <a:r>
              <a:rPr lang="ru-RU" sz="8600" dirty="0" smtClean="0"/>
              <a:t>Презентация к уроку по теме:</a:t>
            </a:r>
          </a:p>
          <a:p>
            <a:r>
              <a:rPr lang="ru-RU" sz="8600" dirty="0" smtClean="0"/>
              <a:t> «Отечественная война 1812 года» по курсу окружающий мир</a:t>
            </a:r>
          </a:p>
          <a:p>
            <a:r>
              <a:rPr lang="ru-RU" sz="8600" dirty="0" smtClean="0"/>
              <a:t>4 класс, по программе А. А .Плешакова, У М К «Школа России»</a:t>
            </a:r>
          </a:p>
          <a:p>
            <a:endParaRPr lang="ru-RU" sz="8600" dirty="0" smtClean="0"/>
          </a:p>
          <a:p>
            <a:endParaRPr lang="ru-RU" sz="4200" dirty="0" smtClean="0"/>
          </a:p>
          <a:p>
            <a:r>
              <a:rPr lang="ru-RU" sz="8000" dirty="0" smtClean="0"/>
              <a:t>Конкурсантка: Щиголь Наталья Ильинична</a:t>
            </a:r>
          </a:p>
          <a:p>
            <a:r>
              <a:rPr lang="ru-RU" sz="8000" dirty="0" smtClean="0"/>
              <a:t>Учитель начальных классов</a:t>
            </a:r>
          </a:p>
          <a:p>
            <a:r>
              <a:rPr lang="ru-RU" sz="8000" dirty="0" smtClean="0"/>
              <a:t>Вторая квалификационная категория</a:t>
            </a:r>
          </a:p>
          <a:p>
            <a:r>
              <a:rPr lang="ru-RU" sz="8000" dirty="0" smtClean="0"/>
              <a:t>Адрес: деревня Вишнёвка</a:t>
            </a:r>
          </a:p>
          <a:p>
            <a:r>
              <a:rPr lang="ru-RU" sz="8000" dirty="0" smtClean="0"/>
              <a:t>               Купинского района</a:t>
            </a:r>
          </a:p>
          <a:p>
            <a:r>
              <a:rPr lang="ru-RU" sz="8000" dirty="0" smtClean="0"/>
              <a:t>                       Новосибирской области</a:t>
            </a:r>
          </a:p>
          <a:p>
            <a:r>
              <a:rPr lang="ru-RU" sz="8000" dirty="0" smtClean="0"/>
              <a:t>                                             Улица Молодежная 29/2</a:t>
            </a:r>
          </a:p>
          <a:p>
            <a:r>
              <a:rPr lang="ru-RU" sz="8000" dirty="0" smtClean="0"/>
              <a:t>Учреждение: Муниципальное казенное общеобразовательное учреждение</a:t>
            </a:r>
          </a:p>
          <a:p>
            <a:r>
              <a:rPr lang="ru-RU" sz="8000" dirty="0" smtClean="0"/>
              <a:t> Вишнёвская  основная общеобразовательная школа</a:t>
            </a:r>
          </a:p>
          <a:p>
            <a:r>
              <a:rPr lang="ru-RU" sz="8000" dirty="0" smtClean="0"/>
              <a:t>Электронная почта школы:  </a:t>
            </a:r>
            <a:r>
              <a:rPr lang="en-US" sz="8000" dirty="0" smtClean="0">
                <a:hlinkClick r:id="rId2"/>
              </a:rPr>
              <a:t>vishkup@ngs.ru</a:t>
            </a:r>
            <a:r>
              <a:rPr lang="en-US" sz="8000" dirty="0" smtClean="0"/>
              <a:t>	</a:t>
            </a:r>
            <a:endParaRPr lang="ru-RU" sz="8000" dirty="0" smtClean="0"/>
          </a:p>
          <a:p>
            <a:r>
              <a:rPr lang="ru-RU" sz="8000" dirty="0" smtClean="0"/>
              <a:t>Электронная почта конкурсанта:</a:t>
            </a:r>
            <a:r>
              <a:rPr lang="en-US" sz="8000" dirty="0" smtClean="0"/>
              <a:t> </a:t>
            </a:r>
            <a:r>
              <a:rPr lang="en-US" sz="8000" dirty="0" smtClean="0">
                <a:hlinkClick r:id="rId3"/>
              </a:rPr>
              <a:t>nataspigol@Rambler.ru</a:t>
            </a:r>
            <a:r>
              <a:rPr lang="en-US" sz="8000" dirty="0" smtClean="0"/>
              <a:t>	</a:t>
            </a:r>
            <a:endParaRPr lang="ru-RU" sz="8000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28728" y="5357826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Номер  домашнего телефона: 39 -484</a:t>
            </a:r>
          </a:p>
          <a:p>
            <a:r>
              <a:rPr lang="ru-RU" dirty="0" smtClean="0"/>
              <a:t>Номер школьного телефона: 39- 469</a:t>
            </a:r>
            <a:endParaRPr lang="ru-RU" dirty="0"/>
          </a:p>
        </p:txBody>
      </p:sp>
    </p:spTree>
  </p:cSld>
  <p:clrMapOvr>
    <a:masterClrMapping/>
  </p:clrMapOvr>
  <p:transition advClick="0" advTm="10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Русский император                               Император Франции</a:t>
            </a:r>
            <a:br>
              <a:rPr lang="ru-RU" sz="2000" dirty="0" smtClean="0"/>
            </a:br>
            <a:r>
              <a:rPr lang="ru-RU" sz="2000" dirty="0" smtClean="0"/>
              <a:t>                                                                  Наполеон Бонапарт</a:t>
            </a:r>
            <a:endParaRPr lang="ru-RU" sz="2000" dirty="0"/>
          </a:p>
        </p:txBody>
      </p:sp>
      <p:pic>
        <p:nvPicPr>
          <p:cNvPr id="4" name="Содержимое 3" descr="http://upload.wikimedia.org/wikipedia/commons/thumb/b/bc/Alex_I_Russ_unif.jpg/100px-Alex_I_Russ_unif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00174"/>
            <a:ext cx="2571768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upload.wikimedia.org/wikipedia/commons/thumb/0/0a/Jacques-Louis_David_017.jpg/100px-Jacques-Louis_David_017.jpg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1214422"/>
            <a:ext cx="264323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143504" y="3995678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buNone/>
            </a:pPr>
            <a:r>
              <a:rPr lang="ru-RU" dirty="0" smtClean="0">
                <a:hlinkClick r:id="rId6" tooltip="Первая Французская империя"/>
              </a:rPr>
              <a:t>Франция</a:t>
            </a:r>
            <a:endParaRPr lang="ru-RU" dirty="0" smtClean="0"/>
          </a:p>
          <a:p>
            <a:r>
              <a:rPr lang="ru-RU" b="1" dirty="0" smtClean="0"/>
              <a:t>Союзники:</a:t>
            </a:r>
            <a:r>
              <a:rPr lang="ru-RU" baseline="30000" dirty="0" smtClean="0">
                <a:hlinkClick r:id="rId7"/>
              </a:rPr>
              <a:t>[1]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8" tooltip="Австрийская империя"/>
              </a:rPr>
              <a:t>Австрия</a:t>
            </a:r>
            <a:r>
              <a:rPr lang="ru-RU" dirty="0" smtClean="0"/>
              <a:t>,</a:t>
            </a:r>
            <a:br>
              <a:rPr lang="ru-RU" dirty="0" smtClean="0"/>
            </a:br>
            <a:r>
              <a:rPr lang="ru-RU" dirty="0" smtClean="0">
                <a:hlinkClick r:id="rId9" tooltip="Пруссия (королевство)"/>
              </a:rPr>
              <a:t>Пруссия</a:t>
            </a:r>
            <a:r>
              <a:rPr lang="ru-RU" dirty="0" smtClean="0"/>
              <a:t>,</a:t>
            </a:r>
            <a:br>
              <a:rPr lang="ru-RU" dirty="0" smtClean="0"/>
            </a:br>
            <a:r>
              <a:rPr lang="ru-RU" dirty="0" smtClean="0">
                <a:hlinkClick r:id="rId10" tooltip="Швейцария"/>
              </a:rPr>
              <a:t>Швейцария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Вассалы:</a:t>
            </a:r>
            <a:r>
              <a:rPr lang="ru-RU" baseline="30000" dirty="0" smtClean="0">
                <a:hlinkClick r:id="rId7"/>
              </a:rPr>
              <a:t>[2]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11" tooltip="Варшавское герцогство"/>
              </a:rPr>
              <a:t>Варшавское герцогство</a:t>
            </a:r>
            <a:r>
              <a:rPr lang="ru-RU" dirty="0" smtClean="0"/>
              <a:t>,</a:t>
            </a:r>
            <a:r>
              <a:rPr lang="ru-RU" baseline="30000" dirty="0" smtClean="0">
                <a:hlinkClick r:id="rId7"/>
              </a:rPr>
              <a:t>[3]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12" tooltip="Испания"/>
              </a:rPr>
              <a:t>Испания</a:t>
            </a:r>
            <a:r>
              <a:rPr lang="ru-RU" dirty="0" smtClean="0"/>
              <a:t>,</a:t>
            </a:r>
            <a:r>
              <a:rPr lang="ru-RU" baseline="30000" dirty="0" smtClean="0">
                <a:hlinkClick r:id="rId7"/>
              </a:rPr>
              <a:t>[4]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13" tooltip="Италия"/>
              </a:rPr>
              <a:t>Италия</a:t>
            </a:r>
            <a:r>
              <a:rPr lang="ru-RU" dirty="0" smtClean="0"/>
              <a:t>,</a:t>
            </a:r>
            <a:r>
              <a:rPr lang="ru-RU" baseline="30000" dirty="0" smtClean="0">
                <a:hlinkClick r:id="rId7"/>
              </a:rPr>
              <a:t>[5]</a:t>
            </a:r>
            <a:endParaRPr lang="ru-RU" dirty="0" smtClean="0"/>
          </a:p>
          <a:p>
            <a:r>
              <a:rPr lang="ru-RU" dirty="0" smtClean="0">
                <a:hlinkClick r:id="rId14" tooltip="Рейнский союз"/>
              </a:rPr>
              <a:t>Рейнский союз</a:t>
            </a:r>
            <a:r>
              <a:rPr lang="ru-RU" baseline="30000" dirty="0" smtClean="0">
                <a:hlinkClick r:id="rId7"/>
              </a:rPr>
              <a:t>[6]</a:t>
            </a:r>
            <a:endParaRPr lang="ru-RU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492919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hlinkClick r:id="rId15" tooltip="Российская империя"/>
              </a:rPr>
              <a:t>Россия</a:t>
            </a:r>
            <a:endParaRPr lang="ru-RU" dirty="0" smtClean="0"/>
          </a:p>
          <a:p>
            <a:r>
              <a:rPr lang="ru-RU" b="1" dirty="0" smtClean="0"/>
              <a:t>Союзники: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16" tooltip="Британская империя"/>
              </a:rPr>
              <a:t>Англия</a:t>
            </a:r>
            <a:r>
              <a:rPr lang="ru-RU" dirty="0" smtClean="0"/>
              <a:t>,</a:t>
            </a:r>
            <a:br>
              <a:rPr lang="ru-RU" dirty="0" smtClean="0"/>
            </a:br>
            <a:r>
              <a:rPr lang="ru-RU" dirty="0" smtClean="0">
                <a:hlinkClick r:id="rId17" tooltip="Швеция"/>
              </a:rPr>
              <a:t>Швеция</a:t>
            </a:r>
            <a:endParaRPr lang="ru-RU" dirty="0" smtClean="0"/>
          </a:p>
          <a:p>
            <a:r>
              <a:rPr lang="ru-RU" dirty="0" smtClean="0"/>
              <a:t>(в войне на территории России не участвовали)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8596" y="1000108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Александр1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199783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2">
              <a:buNone/>
            </a:pPr>
            <a:r>
              <a:rPr lang="ru-RU" dirty="0" smtClean="0"/>
              <a:t>  </a:t>
            </a:r>
          </a:p>
        </p:txBody>
      </p:sp>
    </p:spTree>
  </p:cSld>
  <p:clrMapOvr>
    <a:masterClrMapping/>
  </p:clrMapOvr>
  <p:transition advClick="0" advTm="10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upload.wikimedia.org/wikipedia/commons/thumb/c/ca/Napoleon_Neman.jpg/330px-Napoleon_Neman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428736"/>
            <a:ext cx="500066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42844" y="428604"/>
            <a:ext cx="7465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Переправа наполеоновской армии через Неман.</a:t>
            </a:r>
            <a:endParaRPr lang="ru-RU" sz="2800" dirty="0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357818" y="1285860"/>
            <a:ext cx="357190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НАЧАЛО ВОЙНЫ.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В ночь на 12 (24) июня 1812 года французская армия, выполняя приказ Наполеона, начала переход русской пограничной реки Неман. Война 1812 года началась.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У Наполеона на главном направлении было в три раза больше сил. Первая армия, теснимая более сильным противником, отступала. Багратион сумел избежать окружения и шел на соединение с первой армией.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admin-smolensk.ru/~detlib/interesno/kraeved/kutuzov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2214554"/>
            <a:ext cx="3357586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00034" y="214290"/>
            <a:ext cx="8501122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333399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Кутузов Михаил Илларионович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- полководец, светлейший князь Смоленский, выходец из старинного дворянского рода, родился 5 (16) сентября 1745 года в Петербурге. В шестнадцать лет получил первый офицерский чин, а в 1762 году был назначен командиром роты Астраханского пехотного полка, во главе которого стоял Александр Васильевич Суворов.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 rot="10800000" flipV="1">
            <a:off x="285720" y="2535164"/>
            <a:ext cx="421484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 начале кампании 1812 против французов Кутузов находился в Петербурге на второстепенном посту командира Нарвского корпуса, а затем Петербургского ополчения. 8 августа 1812 года М.И. Кутузов был назначен главнокомандующим русской армией, прибыв вскоре к войскам в село Царево-Займище Смоленской губернии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928670"/>
            <a:ext cx="442753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642910" y="285728"/>
            <a:ext cx="6272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Прибытие М. И. Кутузова в Царёво- Займище.</a:t>
            </a:r>
          </a:p>
          <a:p>
            <a:r>
              <a:rPr lang="ru-RU" sz="1600" dirty="0" smtClean="0"/>
              <a:t>                                                                               Художник Герасимов</a:t>
            </a:r>
            <a:endParaRPr lang="ru-R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4857752" y="1357298"/>
            <a:ext cx="40005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17 августа 1812 года Кутузов прибыл в</a:t>
            </a:r>
          </a:p>
          <a:p>
            <a:r>
              <a:rPr lang="ru-RU" sz="2000" dirty="0" smtClean="0"/>
              <a:t> армию и начал знакомство с положением </a:t>
            </a:r>
          </a:p>
          <a:p>
            <a:r>
              <a:rPr lang="ru-RU" sz="2000" dirty="0" smtClean="0"/>
              <a:t>Дел. Смоленск  русскими войсками был оставлен. Разобравшись в событиях, Кутузов вынужден был признать продолжать отступление. Кутузов принял меры к улучшению снабжения, подтянул дисциплину. Большие надежды Кутузов возлагал на формирующееся по стране ополчение.</a:t>
            </a:r>
          </a:p>
          <a:p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Отечественная война 1812 года\Бой За Смоленс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71612"/>
            <a:ext cx="4643470" cy="478634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348" y="500042"/>
            <a:ext cx="5338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Кровопролитное Смоленское сражение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628" y="1357298"/>
            <a:ext cx="3643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22 июля первая и вторая армии соединились у Смоленска. Здесь состоялось первое крупное сражение русских и французских войск. Вначале французы были остановлены у стен города основными силами, затем, когда стало ясно, что город удержать не удастся, были оставлены корпуса Раевского и Дохтурова для прикрытия отступления. Взятие Смоленска обошлось Наполеону в 20 тысяч солдат, потери русских составили 6 тысяч человек</a:t>
            </a:r>
            <a:r>
              <a:rPr lang="ru-RU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endParaRPr lang="ru-RU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Бородинское сражение.</a:t>
            </a:r>
            <a:br>
              <a:rPr lang="ru-RU" dirty="0" smtClean="0"/>
            </a:br>
            <a:r>
              <a:rPr lang="ru-RU" dirty="0" smtClean="0"/>
              <a:t> Схема сражения.</a:t>
            </a:r>
            <a:endParaRPr lang="ru-RU" dirty="0"/>
          </a:p>
        </p:txBody>
      </p:sp>
      <p:pic>
        <p:nvPicPr>
          <p:cNvPr id="4" name="Содержимое 3" descr="Бородинское сражение. Схема;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71612"/>
            <a:ext cx="5572164" cy="50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857884" y="1857364"/>
            <a:ext cx="27860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26 августа 1812 года у села Бородина,  в110 км от М 120 тысяч русских приосквы, между русской  и французской армиями произошло генеральное сражение, в котором участвовали 120 тысяч русских при 640 орудиях и130 тысяч французов при 587 орудиях</a:t>
            </a:r>
            <a:r>
              <a:rPr lang="ru-RU" sz="1400" dirty="0" smtClean="0"/>
              <a:t>.</a:t>
            </a:r>
            <a:endParaRPr lang="ru-RU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«Наполеон и его армия у Бородино»</a:t>
            </a:r>
            <a:r>
              <a:rPr lang="ru-RU" sz="2200" dirty="0" smtClean="0"/>
              <a:t> ( </a:t>
            </a:r>
            <a:r>
              <a:rPr lang="ru-RU" sz="2000" dirty="0" smtClean="0"/>
              <a:t>С. Семанов)</a:t>
            </a:r>
            <a:endParaRPr lang="ru-RU" dirty="0"/>
          </a:p>
        </p:txBody>
      </p:sp>
      <p:pic>
        <p:nvPicPr>
          <p:cNvPr id="4" name="Содержимое 3" descr="http://www.1812w.ru/img/19vek/napoli_leto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643050"/>
            <a:ext cx="571504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5720" y="1857364"/>
            <a:ext cx="307183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Наполеон Бонапарт, </a:t>
            </a:r>
          </a:p>
          <a:p>
            <a:r>
              <a:rPr lang="ru-RU" sz="2000" dirty="0" smtClean="0"/>
              <a:t>уроженец Корсики, французский император</a:t>
            </a:r>
          </a:p>
          <a:p>
            <a:r>
              <a:rPr lang="ru-RU" sz="2000" dirty="0" smtClean="0"/>
              <a:t>(1804-1814 годы и </a:t>
            </a:r>
          </a:p>
          <a:p>
            <a:r>
              <a:rPr lang="ru-RU" sz="2000" dirty="0" smtClean="0"/>
              <a:t>март-июнь 1815 года.</a:t>
            </a:r>
          </a:p>
          <a:p>
            <a:endParaRPr lang="ru-RU" sz="2000" dirty="0" smtClean="0"/>
          </a:p>
          <a:p>
            <a:r>
              <a:rPr lang="ru-RU" sz="2000" dirty="0" smtClean="0"/>
              <a:t>«Злодей!</a:t>
            </a:r>
          </a:p>
          <a:p>
            <a:r>
              <a:rPr lang="ru-RU" sz="2000" dirty="0" smtClean="0"/>
              <a:t> Он лестью приманил</a:t>
            </a:r>
          </a:p>
          <a:p>
            <a:r>
              <a:rPr lang="ru-RU" sz="2000" dirty="0" smtClean="0"/>
              <a:t>К Москве свои </a:t>
            </a:r>
          </a:p>
          <a:p>
            <a:r>
              <a:rPr lang="ru-RU" sz="2000" dirty="0" smtClean="0"/>
              <a:t>Дружины;»</a:t>
            </a:r>
          </a:p>
          <a:p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857224" y="5072074"/>
            <a:ext cx="17868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(В. А. Жуковский)</a:t>
            </a:r>
            <a:endParaRPr lang="ru-RU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Кутузов на командном пункте в день Бородинского сражения .                                               </a:t>
            </a:r>
            <a:r>
              <a:rPr lang="ru-RU" sz="1800" dirty="0" smtClean="0"/>
              <a:t>(А. Шепелюк 1951 г.)</a:t>
            </a:r>
            <a:endParaRPr lang="ru-RU" sz="1800" dirty="0"/>
          </a:p>
        </p:txBody>
      </p:sp>
      <p:pic>
        <p:nvPicPr>
          <p:cNvPr id="3" name="Рисунок 2" descr="http://upload.wikimedia.org/wikipedia/commons/thumb/6/61/Kutuzovborodino.jpg/200px-Kutuzovborodino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85926"/>
            <a:ext cx="4572032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500663" y="2285992"/>
            <a:ext cx="364333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«Но стали ж мы пятою твёрдой</a:t>
            </a:r>
          </a:p>
          <a:p>
            <a:r>
              <a:rPr lang="ru-RU" sz="2000" dirty="0" smtClean="0"/>
              <a:t>И грудью приняли напор</a:t>
            </a:r>
          </a:p>
          <a:p>
            <a:r>
              <a:rPr lang="ru-RU" sz="2000" dirty="0" smtClean="0"/>
              <a:t>Племен послушных воле гордой,</a:t>
            </a:r>
          </a:p>
          <a:p>
            <a:r>
              <a:rPr lang="ru-RU" sz="2000" dirty="0" smtClean="0"/>
              <a:t>И равен был неравный спор.»</a:t>
            </a:r>
          </a:p>
          <a:p>
            <a:r>
              <a:rPr lang="ru-RU" sz="2000" dirty="0" smtClean="0"/>
              <a:t>               А Пушкин</a:t>
            </a:r>
          </a:p>
          <a:p>
            <a:r>
              <a:rPr lang="ru-RU" sz="2000" dirty="0" smtClean="0"/>
              <a:t>       </a:t>
            </a:r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3" descr="http://upload.wikimedia.org/wikipedia/commons/thumb/0/0b/French_attack_in_1812_in_Russia.jpg/250px-French_attack_in_1812_in_Russia.jpg">
            <a:hlinkClick r:id="rId2"/>
          </p:cNvPr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00042"/>
            <a:ext cx="3929090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072066" y="785794"/>
            <a:ext cx="38745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Французы атакуют.</a:t>
            </a:r>
          </a:p>
          <a:p>
            <a:r>
              <a:rPr lang="ru-RU" sz="2400" dirty="0" smtClean="0"/>
              <a:t> Русская кампания 1812 год.</a:t>
            </a:r>
          </a:p>
          <a:p>
            <a:r>
              <a:rPr lang="ru-RU" sz="2400" dirty="0" smtClean="0"/>
              <a:t>Рисунок 1896 г.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143504" y="2857496"/>
            <a:ext cx="328070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Пробили зорю барабаны,</a:t>
            </a:r>
          </a:p>
          <a:p>
            <a:r>
              <a:rPr lang="ru-RU" dirty="0" smtClean="0"/>
              <a:t>Восток туманный побелел</a:t>
            </a:r>
          </a:p>
          <a:p>
            <a:r>
              <a:rPr lang="ru-RU" dirty="0" smtClean="0"/>
              <a:t>,И от врагов удар нежданный</a:t>
            </a:r>
          </a:p>
          <a:p>
            <a:r>
              <a:rPr lang="ru-RU" dirty="0" smtClean="0"/>
              <a:t>На батарею прилетел.</a:t>
            </a:r>
          </a:p>
          <a:p>
            <a:r>
              <a:rPr lang="ru-RU" dirty="0" smtClean="0"/>
              <a:t>И вождь сказал перед полками:</a:t>
            </a:r>
          </a:p>
          <a:p>
            <a:r>
              <a:rPr lang="ru-RU" dirty="0" smtClean="0"/>
              <a:t>«Ребята, не Москва ль за нами?</a:t>
            </a:r>
          </a:p>
          <a:p>
            <a:r>
              <a:rPr lang="ru-RU" dirty="0" smtClean="0"/>
              <a:t>Умрем те ж под Москвой.</a:t>
            </a:r>
          </a:p>
          <a:p>
            <a:r>
              <a:rPr lang="ru-RU" dirty="0" smtClean="0"/>
              <a:t>Как наши братья умирали».</a:t>
            </a:r>
          </a:p>
          <a:p>
            <a:r>
              <a:rPr lang="ru-RU" dirty="0" smtClean="0"/>
              <a:t>И мы погибнуть обещали.</a:t>
            </a:r>
          </a:p>
          <a:p>
            <a:r>
              <a:rPr lang="ru-RU" dirty="0" smtClean="0"/>
              <a:t>И клятву верности сдержали</a:t>
            </a:r>
          </a:p>
          <a:p>
            <a:r>
              <a:rPr lang="ru-RU" dirty="0" smtClean="0"/>
              <a:t>Мы в бородинский бой.</a:t>
            </a:r>
          </a:p>
          <a:p>
            <a:r>
              <a:rPr lang="ru-RU" sz="1400" dirty="0" smtClean="0"/>
              <a:t>                   М. Лермонтов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ой за Семёновский овраг. Фрагмент панорамы Бородинского сраженияРубо (1912)">
            <a:hlinkClick r:id="rId2" tooltip="&quot;Бой за Семёновский овраг. Фрагмент панорамы Бородинского сраженияРубо (1912)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785794"/>
            <a:ext cx="864399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928662" y="357166"/>
            <a:ext cx="8135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Бой за Семёновский овраг. Фрагмент панорамы Бородинского сражения</a:t>
            </a:r>
            <a:r>
              <a:rPr lang="ru-RU" dirty="0" smtClean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142844" y="3475167"/>
            <a:ext cx="878687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БОРОДИНСКОЕ СРАЖЕНИЕ 1812, решающая битва между французской армией Наполеона I (135 тыс. при 587 пушках) и русской под командованием </a:t>
            </a:r>
            <a:r>
              <a:rPr lang="ru-RU" i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М. И. Кутузова </a:t>
            </a:r>
            <a:r>
              <a:rPr lang="ru-RU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(ок. 120 тыс. при 640 пушках к западу от Москвы). Сражение началось еще накануне 25 августа у д. Шевардино, где русский авангард задержал продвижение французской армии, дав основным силам создать укрепления и батареи на Бородинском поле. На рассвете 26 августа </a:t>
            </a:r>
            <a:r>
              <a:rPr lang="ru-RU" b="1" i="1" dirty="0" smtClean="0">
                <a:solidFill>
                  <a:srgbClr val="333366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4"/>
              </a:rPr>
              <a:t>Наполеон</a:t>
            </a:r>
            <a:r>
              <a:rPr lang="ru-RU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двинул войска в атаку. Сражение отличалось чрезвычайным ожесточением и кровопролитием. “Из всех моих сражений, самое ужасное то, которое я дал под Москвой”, — писал позже Наполеон. Ценой огромных потерь французы потеснили русские войска, но решающего успеха не получили. Потери: у русских — 44 тыс., у французов — 58 тыс.т. е. более 40% всего личного состава.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С. В. Ананьев «Бородино».</a:t>
            </a:r>
            <a:endParaRPr lang="ru-RU" dirty="0"/>
          </a:p>
        </p:txBody>
      </p:sp>
      <p:pic>
        <p:nvPicPr>
          <p:cNvPr id="4" name="Содержимое 3" descr="http://www.1812w.ru/img/rgd/ananev1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14422"/>
            <a:ext cx="864399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Е. Корнеев «Кирасиры его величества.</a:t>
            </a:r>
            <a:br>
              <a:rPr lang="ru-RU" sz="2400" dirty="0" smtClean="0"/>
            </a:br>
            <a:r>
              <a:rPr lang="ru-RU" sz="2400" dirty="0" smtClean="0"/>
              <a:t>Сражение бригады генерал - майора Бороздина в районе Семёновского оврага 26 августа 1812 года.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" name="Содержимое 3" descr="http://www.1812w.ru/img/rgd/korneev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357298"/>
            <a:ext cx="8501122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28596" y="4429133"/>
            <a:ext cx="30669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Полковник наш рождён был хватом –</a:t>
            </a:r>
          </a:p>
          <a:p>
            <a:r>
              <a:rPr lang="ru-RU" sz="2000" dirty="0" smtClean="0"/>
              <a:t>Слуга царю, отец солдатам:</a:t>
            </a:r>
          </a:p>
          <a:p>
            <a:r>
              <a:rPr lang="ru-RU" sz="2000" dirty="0" smtClean="0"/>
              <a:t>Да жаль его: сражён булатом.</a:t>
            </a:r>
          </a:p>
          <a:p>
            <a:r>
              <a:rPr lang="ru-RU" sz="2000" dirty="0" smtClean="0"/>
              <a:t>Он спит в земле сырой.»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63136" y="6076921"/>
            <a:ext cx="17385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prstClr val="white"/>
                </a:solidFill>
              </a:rPr>
              <a:t>М. Лермонтов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Атака лейб – гвардии Литовского полка из 5-го пехотного корпуса.  </a:t>
            </a:r>
            <a:r>
              <a:rPr lang="ru-RU" sz="1800" dirty="0" smtClean="0"/>
              <a:t>Самокиш.</a:t>
            </a:r>
            <a:endParaRPr lang="ru-RU" sz="1800" dirty="0"/>
          </a:p>
        </p:txBody>
      </p:sp>
      <p:pic>
        <p:nvPicPr>
          <p:cNvPr id="4" name="Рисунок 3" descr="http://upload.wikimedia.org/wikipedia/commons/thumb/f/f7/Lejb_Guard_Litov_attack_at_Borodino.jpg/300px-Lejb_Guard_Litov_attack_at_Borodino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357298"/>
            <a:ext cx="5500726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786446" y="1643050"/>
            <a:ext cx="3071834" cy="475775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/>
              <a:t>«Изведал враг в тот день немало,</a:t>
            </a:r>
          </a:p>
          <a:p>
            <a:pPr>
              <a:buNone/>
            </a:pPr>
            <a:r>
              <a:rPr lang="ru-RU" sz="2000" dirty="0" smtClean="0"/>
              <a:t>Что значит русский бой удалый,</a:t>
            </a:r>
          </a:p>
          <a:p>
            <a:pPr>
              <a:buNone/>
            </a:pPr>
            <a:r>
              <a:rPr lang="ru-RU" sz="2000" dirty="0" smtClean="0"/>
              <a:t> Наш Рукопашный бой!...</a:t>
            </a:r>
          </a:p>
          <a:p>
            <a:pPr>
              <a:buNone/>
            </a:pPr>
            <a:r>
              <a:rPr lang="ru-RU" sz="2000" dirty="0" smtClean="0"/>
              <a:t>Земля тряслась как наши груди,</a:t>
            </a:r>
          </a:p>
          <a:p>
            <a:pPr>
              <a:buNone/>
            </a:pPr>
            <a:r>
              <a:rPr lang="ru-RU" sz="2000" dirty="0" smtClean="0"/>
              <a:t>Смешались в кучю кони, люди</a:t>
            </a:r>
          </a:p>
          <a:p>
            <a:pPr>
              <a:buNone/>
            </a:pPr>
            <a:r>
              <a:rPr lang="ru-RU" sz="2000" dirty="0" smtClean="0"/>
              <a:t>И залпы тысячи орудий</a:t>
            </a:r>
          </a:p>
          <a:p>
            <a:pPr>
              <a:buNone/>
            </a:pPr>
            <a:r>
              <a:rPr lang="ru-RU" sz="2000" dirty="0" smtClean="0"/>
              <a:t>Слились в один протяжный вой…»</a:t>
            </a:r>
          </a:p>
          <a:p>
            <a:pPr>
              <a:buNone/>
            </a:pPr>
            <a:r>
              <a:rPr lang="ru-RU" sz="2000" dirty="0" smtClean="0"/>
              <a:t>М. Лермонтов</a:t>
            </a:r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upload.wikimedia.org/wikipedia/commons/thumb/6/6d/Peter_von_Hess_002.jpg/300px-Peter_von_Hess_002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00108"/>
            <a:ext cx="471490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5720" y="0"/>
            <a:ext cx="8858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Бородинское сражение. В центре картины раненый Багратион, рядом не лошади  генерал Коновицын.  (Гесс 1843</a:t>
            </a:r>
            <a:r>
              <a:rPr lang="ru-RU" sz="2000" dirty="0" smtClean="0"/>
              <a:t>)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43504" y="928670"/>
            <a:ext cx="371477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</a:rPr>
              <a:t>День битвы Бородинской, день войны, битвы, стона, огня! Война, Колоча, Стонец, вливаясь в Москву-реку, как будто бы передавали весть Москве, что около берегов речки Сетуни ударит во дни сетования и скорби роковой, могильный час Москве!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</a:rPr>
              <a:t> В какой туманной дали соединились гробовые названия поля Бородинского? Не знаю. Но тут вся та битва, на которой, по словам самого </a:t>
            </a:r>
            <a:r>
              <a:rPr lang="ru-RU" sz="1600" dirty="0" smtClean="0">
                <a:solidFill>
                  <a:srgbClr val="008B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  <a:hlinkClick r:id="rId4"/>
              </a:rPr>
              <a:t>Наполеона</a:t>
            </a:r>
            <a:r>
              <a:rPr lang="ru-RU" sz="16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</a:rPr>
              <a:t>, он должен был допить чашу вина, налитую в Смоленске. И он испил ее под угасающею звездою прежнего своего счастья. На этом пире кровавом испили чашу смертную девяносто тысяч и сынов России и сынов стран дальних</a:t>
            </a:r>
            <a:r>
              <a:rPr lang="ru-RU" sz="1600" dirty="0" smtClean="0">
                <a:latin typeface="Arial" pitchFamily="34" charset="0"/>
              </a:rPr>
              <a:t> .</a:t>
            </a: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60472"/>
          </a:xfrm>
        </p:spPr>
        <p:txBody>
          <a:bodyPr>
            <a:noAutofit/>
          </a:bodyPr>
          <a:lstStyle/>
          <a:p>
            <a:r>
              <a:rPr lang="ru-RU" sz="1600" dirty="0" smtClean="0"/>
              <a:t>«</a:t>
            </a:r>
            <a:r>
              <a:rPr lang="ru-RU" sz="1600" i="1" dirty="0" smtClean="0"/>
              <a:t>Из всех моих сражений самое ужасное то, которое я дал под Москвой. Из пятидесяти сражений, мною данных, в битве под Москвой выказано [французами] наиболее доблести и одержан наименьший успех.</a:t>
            </a:r>
            <a:r>
              <a:rPr lang="ru-RU" sz="1600" dirty="0" smtClean="0"/>
              <a:t>»</a:t>
            </a:r>
            <a:br>
              <a:rPr lang="ru-RU" sz="1600" dirty="0" smtClean="0"/>
            </a:br>
            <a:r>
              <a:rPr lang="ru-RU" sz="1600" dirty="0" smtClean="0"/>
              <a:t>                                                                                        ( Наполеон Бонапарт)</a:t>
            </a:r>
            <a:br>
              <a:rPr lang="ru-RU" sz="1600" dirty="0" smtClean="0"/>
            </a:br>
            <a:r>
              <a:rPr lang="ru-RU" sz="1600" dirty="0" smtClean="0"/>
              <a:t>     </a:t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5" name="Рисунок 4" descr="Battle of Borodino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571612"/>
            <a:ext cx="821537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2071678"/>
            <a:ext cx="8572560" cy="4357718"/>
          </a:xfrm>
        </p:spPr>
        <p:txBody>
          <a:bodyPr/>
          <a:lstStyle/>
          <a:p>
            <a:endParaRPr lang="ru-RU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2 И Портрет Раевског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786314" y="500042"/>
            <a:ext cx="4214842" cy="5715040"/>
          </a:xfrm>
          <a:prstGeom prst="rect">
            <a:avLst/>
          </a:prstGeom>
          <a:noFill/>
          <a:ln/>
        </p:spPr>
      </p:pic>
      <p:sp>
        <p:nvSpPr>
          <p:cNvPr id="4" name="TextBox 3"/>
          <p:cNvSpPr txBox="1"/>
          <p:nvPr/>
        </p:nvSpPr>
        <p:spPr>
          <a:xfrm>
            <a:off x="571472" y="642918"/>
            <a:ext cx="42327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Николай Николаевич Раевский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14349" y="1428736"/>
            <a:ext cx="414340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 Отечественную войну 1612 года </a:t>
            </a:r>
          </a:p>
          <a:p>
            <a:r>
              <a:rPr lang="ru-RU" sz="2000" dirty="0" smtClean="0"/>
              <a:t>командовал 7- пехотным корпусом,</a:t>
            </a:r>
          </a:p>
          <a:p>
            <a:r>
              <a:rPr lang="ru-RU" sz="2000" dirty="0" smtClean="0"/>
              <a:t>Отличившимся в боях под Салтановкой и</a:t>
            </a:r>
          </a:p>
          <a:p>
            <a:r>
              <a:rPr lang="ru-RU" sz="2000" dirty="0" smtClean="0"/>
              <a:t> Смоленском. В Бородинской битве его </a:t>
            </a:r>
          </a:p>
          <a:p>
            <a:r>
              <a:rPr lang="ru-RU" sz="2000" dirty="0" smtClean="0"/>
              <a:t>корпус защищал Курганную высоту,</a:t>
            </a:r>
          </a:p>
          <a:p>
            <a:r>
              <a:rPr lang="ru-RU" sz="2000" dirty="0" smtClean="0"/>
              <a:t> которая в последствии стала </a:t>
            </a:r>
          </a:p>
          <a:p>
            <a:r>
              <a:rPr lang="ru-RU" sz="2000" dirty="0" smtClean="0"/>
              <a:t>батареей Раевского. «редутом смерти»  называли её французы. После  Бородина, участвуя</a:t>
            </a:r>
          </a:p>
          <a:p>
            <a:r>
              <a:rPr lang="ru-RU" sz="2000" dirty="0" smtClean="0"/>
              <a:t>во всех крупных сражениях, его корпус дошёл до Парижа.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4 И Подвиг солдат Раевского под Салтановк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926013" y="428604"/>
            <a:ext cx="3789391" cy="6072230"/>
          </a:xfrm>
          <a:prstGeom prst="rect">
            <a:avLst/>
          </a:prstGeom>
          <a:noFill/>
          <a:ln/>
        </p:spPr>
      </p:pic>
      <p:sp>
        <p:nvSpPr>
          <p:cNvPr id="3" name="Прямоугольник 2"/>
          <p:cNvSpPr/>
          <p:nvPr/>
        </p:nvSpPr>
        <p:spPr>
          <a:xfrm>
            <a:off x="428596" y="1714488"/>
            <a:ext cx="43577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Во время Салтановского боя Раевский во главе полка увлек за собой солдат. По легенде, с ним рядом находились его сыновья 17 и 11 лет.</a:t>
            </a:r>
          </a:p>
          <a:p>
            <a:r>
              <a:rPr lang="ru-RU" sz="2400" dirty="0" smtClean="0"/>
              <a:t>Во время арьергардных боев под Смоленском дал возможность соединиться армиям Багратиона и  Барклая де Толли.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admin-smolensk.ru/~detlib/interesno/kraeved/bagration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857232"/>
            <a:ext cx="4214842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572000" y="857232"/>
            <a:ext cx="4143404" cy="5643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 1812 году П.И. Багратион</a:t>
            </a:r>
            <a:r>
              <a:rPr lang="ru-RU" sz="14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занял пост главнокомандующего 2-й Западной армией, прикрывавшей центральное направление. Искусным маневром,</a:t>
            </a:r>
            <a:r>
              <a:rPr lang="ru-RU" sz="14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получив приказ не вступать в столкновение с превосходящими силами противника, Багратион сумел блестяще организовать отступление своих войск. После боев под Миром и Салтановкой, используя несогласованность действий французских военачальников, смог оторваться от преследования и соединиться под Смоленском с 1-й Западной армией М.Б. Баpклая-де-Толли.</a:t>
            </a:r>
            <a:endParaRPr lang="ru-RU" sz="1400" dirty="0" smtClean="0">
              <a:latin typeface="Arial" pitchFamily="34" charset="0"/>
            </a:endParaRPr>
          </a:p>
          <a:p>
            <a:pPr lvl="0" indent="2698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lang="ru-RU" sz="14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Бородинском</a:t>
            </a:r>
            <a:r>
              <a:rPr lang="ru-RU" sz="14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сражении</a:t>
            </a:r>
            <a:r>
              <a:rPr lang="ru-RU" sz="14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Петр Иванович Багратион</a:t>
            </a:r>
            <a:r>
              <a:rPr lang="ru-RU" sz="14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командовал</a:t>
            </a:r>
            <a:r>
              <a:rPr lang="ru-RU" sz="14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левым крылом русской армии, приняв на себя в начале боя главный удар превосходящих сил Наполеона. Тяжело раненый, был вывезен с поля боя сначала в Москву, а затем в с. </a:t>
            </a:r>
            <a:r>
              <a:rPr lang="ru-RU" sz="1400" dirty="0" err="1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Симы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Юрьев-Польского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уезда Владимирской губернии, где скончался во время лечения и был погребен. В 1839 его прах торжественно перезахоронили на Бородинском поле</a:t>
            </a:r>
            <a:endParaRPr lang="ru-RU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571472" y="285728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Пётр Иванович Багратион</a:t>
            </a:r>
            <a:endParaRPr lang="ru-RU" sz="24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214422"/>
            <a:ext cx="3713157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4071934" y="1443841"/>
            <a:ext cx="48577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Генерал- лейтенант.</a:t>
            </a:r>
          </a:p>
          <a:p>
            <a:r>
              <a:rPr lang="ru-RU" dirty="0" smtClean="0"/>
              <a:t>Во время Бородинской битвы командовал кавалерийской дивизией, которая геройски сражалась на Багратионовых флешах.</a:t>
            </a:r>
          </a:p>
          <a:p>
            <a:r>
              <a:rPr lang="ru-RU" dirty="0" smtClean="0"/>
              <a:t>  После оставления русской армией Москвы Дорохов сформировал двухтысячный партизанский отряд, который в течение сентября нанёс противнику ряд чувствительных ударов на дороге между Москвой и Можайском. Самым замечательным подвигом Дорохова и его партизан было взятие города Вереи, за что был награждён золотой шпагой с надписью</a:t>
            </a:r>
          </a:p>
          <a:p>
            <a:r>
              <a:rPr lang="ru-RU" dirty="0" smtClean="0"/>
              <a:t> «За освобождение Вереи».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42910" y="428604"/>
            <a:ext cx="376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Иван Семёнович Дорохов</a:t>
            </a:r>
            <a:endParaRPr lang="ru-RU" sz="24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714357"/>
            <a:ext cx="314327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14282" y="1305342"/>
            <a:ext cx="507209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Генерал от инфантерии. Во время Бородинского сражения Дохтуров был назначен Командующим левым флангом русской армии вместо тяжело раненного Багратиона. Он появлялся в самых </a:t>
            </a:r>
          </a:p>
          <a:p>
            <a:r>
              <a:rPr lang="ru-RU" sz="2000" dirty="0" smtClean="0"/>
              <a:t>опасных местах сражения, своим спокойствием и твёрдостью вселяя уверенность в победе.</a:t>
            </a:r>
          </a:p>
          <a:p>
            <a:r>
              <a:rPr lang="ru-RU" sz="2000" dirty="0" smtClean="0"/>
              <a:t>Недаром этого храброго генерала солдаты </a:t>
            </a:r>
          </a:p>
          <a:p>
            <a:r>
              <a:rPr lang="ru-RU" sz="2000" dirty="0" smtClean="0"/>
              <a:t>называли «железным».</a:t>
            </a:r>
          </a:p>
          <a:p>
            <a:r>
              <a:rPr lang="ru-RU" sz="2000" dirty="0" smtClean="0"/>
              <a:t>  26 октября его 6-й пехотный корпус под</a:t>
            </a:r>
          </a:p>
          <a:p>
            <a:r>
              <a:rPr lang="ru-RU" sz="2000" dirty="0" smtClean="0"/>
              <a:t>Малоярославцем принял на себя удар передовых частей отступающей армии Наполеона и задержал их до прихода основны</a:t>
            </a:r>
            <a:r>
              <a:rPr lang="ru-RU" dirty="0" smtClean="0"/>
              <a:t>х </a:t>
            </a:r>
            <a:r>
              <a:rPr lang="ru-RU" sz="2000" dirty="0" smtClean="0"/>
              <a:t>сил русской армии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4368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Дмитрий Сергеевич Дохтуров</a:t>
            </a:r>
            <a:endParaRPr lang="ru-RU" sz="2400" b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admin-smolensk.ru/~detlib/interesno/kraeved/barklaj-de-tolli.jpg">
            <a:hlinkClick r:id="rId2" tgtFrame="_blank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785794"/>
            <a:ext cx="392909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85720" y="1443841"/>
            <a:ext cx="435771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Под Бородином полководец Барклай де Толли, который в начале войны был главнокомандующим русской армией, руководил правым флангом и центром наших войск, бросая вызов смерти, он появлялся в самых опасных местах. Под ним было убито и ранено  пять лошадей.  За участие в битве Барклай де Толли награждён орденом Георгия 2-й степени. Большой его заслугой явилось то, что, умело руководя отходом войск, он смог сохранить армию в первый наиболее тяжёлый период войны, вывести к Смоленску, где встретился с армией Багратиона</a:t>
            </a:r>
            <a:r>
              <a:rPr lang="ru-RU" sz="1400" dirty="0" smtClean="0"/>
              <a:t>…</a:t>
            </a: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285720" y="357166"/>
            <a:ext cx="56941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Михаил Богданович Барклай </a:t>
            </a:r>
            <a:r>
              <a:rPr lang="ru-RU" sz="2400" b="1" dirty="0" smtClean="0"/>
              <a:t> </a:t>
            </a:r>
            <a:r>
              <a:rPr lang="ru-RU" sz="2400" b="1" dirty="0" smtClean="0"/>
              <a:t>де Толли</a:t>
            </a:r>
            <a:endParaRPr lang="ru-RU" sz="24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00108"/>
            <a:ext cx="3357586" cy="514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4214810" y="1166843"/>
            <a:ext cx="43577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Генерал от кавалерии.</a:t>
            </a:r>
          </a:p>
          <a:p>
            <a:r>
              <a:rPr lang="ru-RU" dirty="0" smtClean="0"/>
              <a:t>С 1801 года Платов  - атаман Донского казачьего войска .</a:t>
            </a:r>
          </a:p>
          <a:p>
            <a:r>
              <a:rPr lang="ru-RU" dirty="0" smtClean="0"/>
              <a:t>  Ни с чем не сравнимую славу принесли Платову и его казакам победы в Отечественной войне .</a:t>
            </a:r>
          </a:p>
          <a:p>
            <a:r>
              <a:rPr lang="ru-RU" dirty="0" smtClean="0"/>
              <a:t>В начале войны Платов был в арьергарде;</a:t>
            </a:r>
          </a:p>
          <a:p>
            <a:r>
              <a:rPr lang="ru-RU" dirty="0" smtClean="0"/>
              <a:t> во время отступления французов казаки</a:t>
            </a:r>
          </a:p>
          <a:p>
            <a:r>
              <a:rPr lang="ru-RU" dirty="0" smtClean="0"/>
              <a:t>Истребляли остатки разбитых частей, захватили более 50 тысяч орудий и едва не взяли в плен самого Наполеона. «Все наши клоны, - писал Наполеон, - были окружены казаками». Страх  французов перед казаками был настолько велик, что даже известие об их приближении обращало неприятеля в бегство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14348" y="428604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Платов Матвей Иванович</a:t>
            </a:r>
            <a:endParaRPr lang="ru-RU" sz="2400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 flipV="1">
            <a:off x="214282" y="1071546"/>
            <a:ext cx="292895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6" descr="1 И Тучков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072066" y="142852"/>
            <a:ext cx="3714776" cy="385765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10800000" flipV="1">
            <a:off x="214282" y="4174981"/>
            <a:ext cx="8643998" cy="252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 smtClean="0">
                <a:latin typeface="Tahoma" pitchFamily="34" charset="0"/>
              </a:rPr>
              <a:t>В Отечественной войне 1812 г. принимали участие четверо братьев Тучковых. Все они были генералами. </a:t>
            </a:r>
          </a:p>
          <a:p>
            <a:pPr>
              <a:lnSpc>
                <a:spcPct val="80000"/>
              </a:lnSpc>
            </a:pPr>
            <a:r>
              <a:rPr lang="ru-RU" b="1" dirty="0" smtClean="0">
                <a:latin typeface="Tahoma" pitchFamily="34" charset="0"/>
              </a:rPr>
              <a:t>Николай Алексеевич Тучков 1-й (1761 – 1812).</a:t>
            </a:r>
          </a:p>
          <a:p>
            <a:pPr>
              <a:lnSpc>
                <a:spcPct val="80000"/>
              </a:lnSpc>
            </a:pPr>
            <a:r>
              <a:rPr lang="ru-RU" b="1" dirty="0" smtClean="0">
                <a:latin typeface="Tahoma" pitchFamily="34" charset="0"/>
              </a:rPr>
              <a:t>В войну 1812 г. в армии Барклая де Толли Тучков 1-й командовал 3-м пехотным корпусом. Принимал участие в отступлении русской армии  от Вильно до Бородина. </a:t>
            </a:r>
          </a:p>
          <a:p>
            <a:pPr>
              <a:lnSpc>
                <a:spcPct val="80000"/>
              </a:lnSpc>
            </a:pPr>
            <a:r>
              <a:rPr lang="ru-RU" b="1" dirty="0" smtClean="0">
                <a:latin typeface="Tahoma" pitchFamily="34" charset="0"/>
              </a:rPr>
              <a:t>Корпус Тучкова сражался  у деревни Утица на Старой Смоленской дороге. Утицкий курган несколько раз переходил из рук в руки. Курган был отбит   у французов в контратаке. </a:t>
            </a:r>
          </a:p>
          <a:p>
            <a:pPr>
              <a:lnSpc>
                <a:spcPct val="80000"/>
              </a:lnSpc>
            </a:pPr>
            <a:r>
              <a:rPr lang="ru-RU" b="1" dirty="0" smtClean="0">
                <a:latin typeface="Tahoma" pitchFamily="34" charset="0"/>
              </a:rPr>
              <a:t>Возглавивший контратаку генерал Тучков был смертельно ранен. За три часа до этого был убит его брат Александр Тучков </a:t>
            </a:r>
            <a:r>
              <a:rPr lang="ru-RU" b="1" dirty="0" smtClean="0">
                <a:latin typeface="Tahoma" pitchFamily="34" charset="0"/>
              </a:rPr>
              <a:t>младший.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8596" y="357166"/>
            <a:ext cx="2507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Братья Тучковы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1071546"/>
            <a:ext cx="4000528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85720" y="2413338"/>
            <a:ext cx="43577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Алексей Петрович Ермолов  во время Отечественной  войны был начальником  штаба 1-й Западной армии. Ермолов  отличился  во многих сражениях, в том числе в Бородинском, где лично водил </a:t>
            </a:r>
          </a:p>
          <a:p>
            <a:r>
              <a:rPr lang="ru-RU" sz="2000" dirty="0" smtClean="0"/>
              <a:t>солдат в атаку.</a:t>
            </a:r>
          </a:p>
          <a:p>
            <a:r>
              <a:rPr lang="ru-RU" sz="2000" dirty="0" smtClean="0"/>
              <a:t>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8596" y="428604"/>
            <a:ext cx="4074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Алексей Петрович Ермолов</a:t>
            </a:r>
            <a:endParaRPr lang="ru-RU" sz="2400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admin-smolensk.ru/~detlib/interesno/kraeved/konovnitcin.jpg">
            <a:hlinkClick r:id="rId2" tgtFrame="_blank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071546"/>
            <a:ext cx="400052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57158" y="1142984"/>
            <a:ext cx="392909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 начале Отечественной войны 1812 года   3-я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пехотная дивизия П.П. Коновницына вошла в состав армии М.Б. Барклая-де-Толли. 14 июля при Островне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(территория современной Белоруссии) дивизия вступила в первый бой с французами.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«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Я целый день,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писал Коновницын,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держал самого Наполеона, который хотел отобедать в Витебске, но не попал и на ночь, разве что на другой день. Наши дерутся, как львы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. За этот бой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Петр Петрович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был удостоен ордена святого Александра Невского. </a:t>
            </a:r>
            <a:endParaRPr lang="ru-RU" sz="1200" dirty="0" smtClean="0">
              <a:latin typeface="Arial" pitchFamily="34" charset="0"/>
            </a:endParaRPr>
          </a:p>
          <a:p>
            <a:pPr lvl="0" indent="2698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 августе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1812 года П.П. Коновницын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защищал Смоленск. 6 августа произошло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одно из крупных сражений русской армии с войсками Наполеона между </a:t>
            </a:r>
            <a:r>
              <a:rPr lang="ru-RU" sz="1200" dirty="0" err="1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Валутиной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горой и деревней </a:t>
            </a:r>
            <a:r>
              <a:rPr lang="ru-RU" sz="1200" dirty="0" err="1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Лубино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. Был обеспечен прорыв к Старой Смоленской дороге</a:t>
            </a:r>
            <a:endParaRPr lang="ru-RU" sz="1200" dirty="0" smtClean="0"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357158" y="4845894"/>
            <a:ext cx="4429156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В день Бородинского сражения дивизия Коновницына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заняла оборону на старой Смоленской дороге, затем была спешно направлена к </a:t>
            </a:r>
            <a:r>
              <a:rPr lang="ru-RU" sz="1200" dirty="0" err="1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Багратионовым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флешам. После тяжелого ранения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П.Б. Багратиона,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оборону левого фланга возглавил П.П. Коновницын. 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Он участвовал в военном совете в Филях, принимал активное участие в сражениях под Малоярославцем, Вязьмой и Красным,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отличился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в заграничных походах</a:t>
            </a:r>
            <a:r>
              <a:rPr lang="ru-RU" sz="1200" dirty="0" smtClean="0"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в сражениях под </a:t>
            </a:r>
            <a:r>
              <a:rPr lang="ru-RU" sz="1200" dirty="0" err="1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Люценом</a:t>
            </a:r>
            <a:r>
              <a:rPr lang="ru-RU" sz="12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и Лейпцигом</a:t>
            </a:r>
            <a:r>
              <a:rPr lang="ru-RU" sz="1400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400" dirty="0" smtClean="0">
              <a:latin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428604"/>
            <a:ext cx="40311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Пётр Петрович Коновицын</a:t>
            </a:r>
            <a:endParaRPr lang="ru-RU" sz="24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1428736"/>
            <a:ext cx="4000528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4143372" y="1997839"/>
            <a:ext cx="45720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В Бородинской битве 28-летний генерал командовал всей русской артиллерией.</a:t>
            </a:r>
          </a:p>
          <a:p>
            <a:r>
              <a:rPr lang="ru-RU" sz="2000" dirty="0" smtClean="0"/>
              <a:t> Во время второй атаки французов на батарею Раевского, когда А.П. Ермолов  организовал контратаку,  А.И.Кутайсов был убит. Генерал Ермолов писал о нём в «Записках» : «Не одним близким горестна эта потеря его; одаренный полезными способностями, мог он впоследствии оказать Отечеству великие </a:t>
            </a:r>
            <a:r>
              <a:rPr lang="ru-RU" sz="2000" dirty="0" smtClean="0"/>
              <a:t>заслуги».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428604"/>
            <a:ext cx="45456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Александр Иванович Кутайсов</a:t>
            </a:r>
            <a:endParaRPr lang="ru-RU" sz="2400" b="1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1071546"/>
            <a:ext cx="364172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4357686" y="1443841"/>
            <a:ext cx="41434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Генерал от кавалерии.</a:t>
            </a:r>
          </a:p>
          <a:p>
            <a:r>
              <a:rPr lang="ru-RU" dirty="0" smtClean="0"/>
              <a:t>В Отечественную войну командовал 1-м кавалерийским корпусом. В начале</a:t>
            </a:r>
          </a:p>
          <a:p>
            <a:r>
              <a:rPr lang="ru-RU" dirty="0" smtClean="0"/>
              <a:t>Бородинской битвы его корпус находился в резерве, но утром Кутузов приказал Платову Уварову атаковать левый фланг и тыл французов. Страшную панику вызвала русская конница в тылу неприятеля.</a:t>
            </a:r>
          </a:p>
          <a:p>
            <a:r>
              <a:rPr lang="ru-RU" dirty="0" smtClean="0"/>
              <a:t>Наполеон приказал приостановить атаки и направился на левый  для выяснения обстановки. Кутузов же в решительный момент сражения получил двухчасовую передышку, которую использовал для  подведения резервов на левый фланг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42910" y="571480"/>
            <a:ext cx="36144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Федор Павлович Уваров</a:t>
            </a:r>
            <a:endParaRPr lang="ru-RU" sz="2400" b="1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«Есть события, смысл которых так велик, что рассказ о них длится века.</a:t>
            </a:r>
            <a:br>
              <a:rPr lang="ru-RU" sz="2400" dirty="0" smtClean="0"/>
            </a:br>
            <a:r>
              <a:rPr lang="ru-RU" sz="2400" dirty="0" smtClean="0"/>
              <a:t>Бородинское сражение – одно из них.»</a:t>
            </a:r>
            <a:endParaRPr lang="ru-RU" sz="2400" dirty="0"/>
          </a:p>
        </p:txBody>
      </p:sp>
      <p:pic>
        <p:nvPicPr>
          <p:cNvPr id="4" name="Содержимое 3" descr="http://upload.wikimedia.org/wikipedia/commons/thumb/4/46/Battle_of_Borodino_fragment_2.jpg/700px-Battle_of_Borodino_fragment_2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00174"/>
            <a:ext cx="871543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 rot="10800000" flipV="1">
            <a:off x="214282" y="4506888"/>
            <a:ext cx="864399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По воспоминаниям участника Бородинской битвы французского генерала Пеле, Наполеон часто повторял подобную фразу: «Бородинское сражение было самое прекрасное и самое грозное, французы показали себя достойными  победы, а русские заслужили славу быть непобедимыми».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Бородинское сражение это блистательная победа русского оружия. Именно это сражение предопределило исход войны.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наталья\Рабочий стол\сканирование0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3" y="714357"/>
            <a:ext cx="7572428" cy="364333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28662" y="142853"/>
            <a:ext cx="807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А. Д. </a:t>
            </a:r>
            <a:r>
              <a:rPr lang="ru-RU" sz="2400" dirty="0" err="1" smtClean="0"/>
              <a:t>Кившенко</a:t>
            </a:r>
            <a:r>
              <a:rPr lang="ru-RU" sz="2400" dirty="0" smtClean="0"/>
              <a:t> «Военный совет в Филях»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00034" y="4429132"/>
            <a:ext cx="86939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Оставив Бородинское поле, русская армия подошла к Москве. В тот же день в деревне</a:t>
            </a:r>
          </a:p>
          <a:p>
            <a:r>
              <a:rPr lang="ru-RU" dirty="0" smtClean="0"/>
              <a:t> Фили состоялся военный совет, на котором решался вопрос, давать сражение</a:t>
            </a:r>
          </a:p>
          <a:p>
            <a:r>
              <a:rPr lang="ru-RU" dirty="0" smtClean="0"/>
              <a:t> за Москву на неудобной позиции или сдать неприятелю город без боя. На совете разгорелся жестокий спор, между генералами, мнения их разделились. Выслушав всех, главнокомандующий сказал: «С </a:t>
            </a:r>
            <a:r>
              <a:rPr lang="ru-RU" dirty="0" err="1" smtClean="0"/>
              <a:t>потерянием</a:t>
            </a:r>
            <a:r>
              <a:rPr lang="ru-RU" smtClean="0"/>
              <a:t>  Москвы </a:t>
            </a:r>
            <a:r>
              <a:rPr lang="ru-RU" dirty="0" smtClean="0"/>
              <a:t>не потеряна ещё Россия, и</a:t>
            </a:r>
          </a:p>
          <a:p>
            <a:r>
              <a:rPr lang="ru-RU" dirty="0" smtClean="0"/>
              <a:t>что первою обязанностью поставляю сберечь армию». На совете было принято решение оставить Москву во имя спасения армии.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Пожар Москвы</a:t>
            </a:r>
            <a:r>
              <a:rPr lang="ru-RU" sz="1800" dirty="0" smtClean="0"/>
              <a:t>. А. Ф.Смирнов (1813 год)</a:t>
            </a:r>
            <a:endParaRPr lang="ru-RU" dirty="0"/>
          </a:p>
        </p:txBody>
      </p:sp>
      <p:pic>
        <p:nvPicPr>
          <p:cNvPr id="4" name="Содержимое 3" descr="http://upload.wikimedia.org/wikipedia/commons/thumb/5/51/Fire_of_Moscow_1812.jpg/250px-Fire_of_Moscow_1812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85926"/>
            <a:ext cx="4429156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000628" y="1285860"/>
            <a:ext cx="3787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/>
          </a:p>
          <a:p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57752" y="1571612"/>
            <a:ext cx="414340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В ночь с 25 на 26 августа </a:t>
            </a:r>
            <a:r>
              <a:rPr lang="ru-RU" sz="2000" b="1" i="1" dirty="0" smtClean="0">
                <a:solidFill>
                  <a:srgbClr val="333366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4"/>
              </a:rPr>
              <a:t>Кутузов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понимая, что время для перехода в контрнаступление еще не настало, приказал войскам отступить. Москва была отдана без боя.14 сентября французская армия вступила в Москву . Вечером того же дня начались пожары. Деревянная Москва горела шесть дней. Сгорело шесть с половиной тысяч домов из девяти, погибла библиотека Московского университета, рукопись «Слова о полку Игореве» и другие невосполнимые ценности.</a:t>
            </a:r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upload.wikimedia.org/wikipedia/commons/thumb/d/d6/Odwrot_spod_Moskwy.jpg/250px-Odwrot_spod_Moskwy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643026"/>
            <a:ext cx="8072494" cy="4786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71472" y="214290"/>
            <a:ext cx="4444999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«Отход французов из Москвы»  </a:t>
            </a:r>
            <a:r>
              <a:rPr lang="ru-RU" sz="1400" dirty="0" smtClean="0"/>
              <a:t>Суходольский</a:t>
            </a:r>
          </a:p>
          <a:p>
            <a:endParaRPr lang="ru-RU" sz="1400" dirty="0" smtClean="0"/>
          </a:p>
          <a:p>
            <a:r>
              <a:rPr lang="ru-RU" sz="1400" dirty="0" smtClean="0"/>
              <a:t> </a:t>
            </a:r>
            <a:r>
              <a:rPr lang="ru-RU" dirty="0" smtClean="0"/>
              <a:t>«Сразились – русский победитель!</a:t>
            </a:r>
          </a:p>
          <a:p>
            <a:r>
              <a:rPr lang="ru-RU" dirty="0" smtClean="0"/>
              <a:t>И вспять бежит надменный гал».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Отечественная война 1812 года\Бой под Малоярославце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00108"/>
            <a:ext cx="3714776" cy="55007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1472" y="428604"/>
            <a:ext cx="3541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Бой под Малоярославцем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29124" y="357166"/>
            <a:ext cx="41434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После Бородинского сражения, чтобы спасти русскую армию и подготовить ее к изгнанию французов, М.И. Кутузов сдал Москву, совершил знаменитый Тарутинский марш-маневр, преградив под Малоярославцем путь французской армии в южнорусские губернии, заставив ее отступать по разоренной Старой Смоленской дороге. В самую трудную минуту, когда решалась судьба России, только Кутузов со своим опытом, выдержкой, мудростью, полководческим даром смог решить задачу, которая многим казалась неразрешимой: избавить Россию от грозного нашествия Наполеона</a:t>
            </a:r>
            <a:r>
              <a:rPr lang="ru-RU" dirty="0" smtClean="0"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Французы в 1812 году, пленённые партизанами. (Прянишников)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10800000" flipV="1">
            <a:off x="142844" y="4286256"/>
            <a:ext cx="8858312" cy="1928826"/>
          </a:xfrm>
        </p:spPr>
        <p:txBody>
          <a:bodyPr>
            <a:noAutofit/>
          </a:bodyPr>
          <a:lstStyle/>
          <a:p>
            <a:pPr lvl="0"/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 подсчётам </a:t>
            </a:r>
            <a:r>
              <a:rPr lang="ru-RU" sz="2000" dirty="0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2" tooltip="Клаузевиц, Карл"/>
              </a:rPr>
              <a:t>Клаузевица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3" tooltip="Великая армия"/>
              </a:rPr>
              <a:t>армия вторжения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4" tooltip="Российская империя"/>
              </a:rPr>
              <a:t>Россию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вместе с подкреплениями в ходе войны насчитывала </a:t>
            </a:r>
            <a:r>
              <a:rPr lang="ru-RU" sz="2000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610 тысяч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солдат, включая </a:t>
            </a:r>
            <a:r>
              <a:rPr lang="ru-RU" sz="2000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50 тысяч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солдат </a:t>
            </a:r>
            <a:r>
              <a:rPr lang="ru-RU" sz="2000" dirty="0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5" tooltip="Австрийская империя"/>
              </a:rPr>
              <a:t>Австрии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lang="ru-RU" sz="2000" dirty="0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6" tooltip="Пруссия (королевство)"/>
              </a:rPr>
              <a:t>Пруссии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В то время как австрийцы и пруссаки, действовавшие на второстепенных направлениях, в основном уцелели, из основной армии Наполеона собрались за Вислой к январю </a:t>
            </a:r>
            <a:r>
              <a:rPr lang="ru-RU" sz="2000" dirty="0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7" tooltip="1813 год"/>
              </a:rPr>
              <a:t>1813 года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лишь </a:t>
            </a:r>
            <a:r>
              <a:rPr lang="ru-RU" sz="2000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23 тысячи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солдат. Наполеон потерял в России свыше </a:t>
            </a:r>
            <a:r>
              <a:rPr lang="ru-RU" sz="2000" i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550 тысяч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обученных солдат, всю </a:t>
            </a:r>
            <a:r>
              <a:rPr lang="ru-RU" sz="2000" dirty="0" smtClean="0"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  <a:hlinkClick r:id="rId8" tooltip="Императорская гвардия (Первая Французская империя)"/>
              </a:rPr>
              <a:t>элитную гвардию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свыше 1200 орудий.</a:t>
            </a:r>
            <a:endParaRPr lang="ru-RU" sz="2000" dirty="0" smtClean="0">
              <a:latin typeface="Arial" pitchFamily="34" charset="0"/>
            </a:endParaRPr>
          </a:p>
          <a:p>
            <a:endParaRPr lang="ru-RU" sz="2000" dirty="0"/>
          </a:p>
        </p:txBody>
      </p:sp>
      <p:pic>
        <p:nvPicPr>
          <p:cNvPr id="4" name="Рисунок 3" descr="French retreat in 1812 by Pryanishikov.jpg">
            <a:hlinkClick r:id="rId9"/>
          </p:cNvPr>
          <p:cNvPicPr/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0034" y="1142984"/>
            <a:ext cx="821537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upload.wikimedia.org/wikipedia/commons/thumb/9/9e/Retreat_of_Napoleon_Army_from_Moscow_1812.jpg/300px-Retreat_of_Napoleon_Army_from_Moscow_1812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285860"/>
            <a:ext cx="328614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Содержимое 3" descr="http://upload.wikimedia.org/wikipedia/commons/thumb/8/86/Adolphe_Yvon_%281817-1893%29_-_Marshall_Ney_at_retreat_in_Russia.jpg/280px-Adolphe_Yvon_%281817-1893%29_-_Marshall_Ney_at_retreat_in_Russia.jpg">
            <a:hlinkClick r:id="rId4"/>
          </p:cNvPr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8560" y="1214422"/>
            <a:ext cx="4925406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143240" y="5715016"/>
            <a:ext cx="5786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Французская армия маршала Нея под Красным.</a:t>
            </a:r>
          </a:p>
          <a:p>
            <a:r>
              <a:rPr lang="ru-RU" sz="2000" dirty="0" smtClean="0"/>
              <a:t>                                                                    А. Ивон.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5000636"/>
            <a:ext cx="32861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Казаки нападают на </a:t>
            </a:r>
          </a:p>
          <a:p>
            <a:r>
              <a:rPr lang="ru-RU" sz="2000" dirty="0" smtClean="0"/>
              <a:t>отступающих французов.</a:t>
            </a:r>
          </a:p>
          <a:p>
            <a:r>
              <a:rPr lang="ru-RU" sz="2000" dirty="0" smtClean="0"/>
              <a:t>                       Аткинсон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428596" y="214290"/>
            <a:ext cx="59116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sz="2400" dirty="0" smtClean="0"/>
              <a:t>Отведай,  хищник, что сильней;</a:t>
            </a:r>
          </a:p>
          <a:p>
            <a:r>
              <a:rPr lang="ru-RU" sz="2400" dirty="0" smtClean="0"/>
              <a:t>Дух алчности  иль  мщенья?» </a:t>
            </a:r>
            <a:r>
              <a:rPr lang="ru-RU" sz="2000" dirty="0" smtClean="0"/>
              <a:t>В. А Жуковский</a:t>
            </a:r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наталья\Рабочий стол\сканирование0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4"/>
            <a:ext cx="7777163" cy="392909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57224" y="285728"/>
            <a:ext cx="63600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Е. </a:t>
            </a:r>
            <a:r>
              <a:rPr lang="ru-RU" sz="2400" dirty="0" err="1" smtClean="0"/>
              <a:t>Коссак</a:t>
            </a:r>
            <a:r>
              <a:rPr lang="ru-RU" sz="2400" dirty="0" smtClean="0"/>
              <a:t> «Отступление Наполеона из России»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85786" y="4786322"/>
            <a:ext cx="76164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Вот он – жалкий финал похода на Россию. Бесконечной вереницей тянется «Старая гвардия». На переднем плане – Наполеон, за ним маршал </a:t>
            </a:r>
            <a:r>
              <a:rPr lang="ru-RU" sz="2000" dirty="0" err="1" smtClean="0"/>
              <a:t>Бертье</a:t>
            </a:r>
            <a:r>
              <a:rPr lang="ru-RU" sz="2000" dirty="0" smtClean="0"/>
              <a:t> и генерал </a:t>
            </a:r>
            <a:r>
              <a:rPr lang="ru-RU" sz="2000" dirty="0" err="1" smtClean="0"/>
              <a:t>Коленкур</a:t>
            </a:r>
            <a:r>
              <a:rPr lang="ru-RU" sz="2000" dirty="0" smtClean="0"/>
              <a:t>. На свинцовом небе облака приняли форму сфинкса, как бы напоминание Наполеону о его египетских походах.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857232"/>
            <a:ext cx="385765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8" name="Picture 4" descr="F:\Отечественная война 1812 года\переправа через Березину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429000"/>
            <a:ext cx="3857652" cy="271463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57290" y="142852"/>
            <a:ext cx="6500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Переправа французов через Березену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785794"/>
            <a:ext cx="428628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Великая армия Наполеона была </a:t>
            </a:r>
          </a:p>
          <a:p>
            <a:r>
              <a:rPr lang="ru-RU" sz="2000" dirty="0" smtClean="0"/>
              <a:t>окончательно разгромлена на реке </a:t>
            </a:r>
          </a:p>
          <a:p>
            <a:r>
              <a:rPr lang="ru-RU" sz="2000" dirty="0" smtClean="0"/>
              <a:t>Березине. Сражение началось 28 ноября и продолжалось 5 дней. На картине снизу показан 3-й день переправы французов.</a:t>
            </a:r>
          </a:p>
          <a:p>
            <a:r>
              <a:rPr lang="ru-RU" sz="2000" dirty="0" smtClean="0"/>
              <a:t>Часть армии уже достигла правого берега, но ещё тысячи раненых остались на левом берегу. Под тяжестью обозов , одна из переправ рухнула, вторая горит, подожженная по приказу Наполеона ..</a:t>
            </a:r>
          </a:p>
          <a:p>
            <a:r>
              <a:rPr lang="ru-RU" sz="2000" dirty="0" smtClean="0"/>
              <a:t>Потери Наполеона на реке Березине составили 50 тысяч убитыми, ранеными и взятыми в плен.</a:t>
            </a:r>
          </a:p>
          <a:p>
            <a:r>
              <a:rPr lang="ru-RU" sz="2000" dirty="0" smtClean="0"/>
              <a:t>После сражения император Франции бросил армию и бежал в Париж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43372" y="142852"/>
            <a:ext cx="471490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Нашествие Наполеона вызвало небывалый патриотический подъем в русском обществе. Во всенародную борьбу с захватчиками входили представители всех слоев населения. Сохранилась память и о героинях той поры.</a:t>
            </a:r>
            <a:br>
              <a:rPr lang="ru-RU" sz="2000" dirty="0" smtClean="0"/>
            </a:br>
            <a:r>
              <a:rPr lang="ru-RU" sz="2000" dirty="0" smtClean="0"/>
              <a:t>Участница войны 1812 года Надежда Дурова вызывала у современников удивление и восхищение. Происходя из военной семьи, она с детства научилась великолепно владеть не только конем, но и оружием. Переодевшись в мундир, она несколько лет служила на военной службе в качестве офицера. «Кавалерист-девица» Дурова оставила «Записки», в которых рассказала свою историю. Она явилась прототипом ряда литературных героинь.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857232"/>
            <a:ext cx="3286148" cy="5357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14282" y="0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Надежда Андреевна Дурова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357166"/>
            <a:ext cx="335758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000504"/>
            <a:ext cx="3857652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500166" y="500042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Гренадер Васильев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28597" y="1643050"/>
            <a:ext cx="47149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Во время, когда раненый гренадер Васильев  возвращался с перевязочного пункта, у Смоленского оврага засверкали выстрелы и появились отходящие группы солдат 27-й дивизии. Васильев выбежал навстречу сибирцам и вклинился в их расстроенные ряды: «Братцы, куда же! Не сдавай, братцы! Бей их! Ура!»Его отчаянный и вместе</a:t>
            </a:r>
          </a:p>
          <a:p>
            <a:r>
              <a:rPr lang="ru-RU" sz="2000" dirty="0" smtClean="0"/>
              <a:t> с тем решительный вид подействовал. Сибирцы оправились и повернули на французов. Французы встретили бегущих залпом , и Васильев рухнул. Но уже никто не остановился.</a:t>
            </a:r>
          </a:p>
          <a:p>
            <a:r>
              <a:rPr lang="ru-RU" sz="2000" dirty="0" smtClean="0"/>
              <a:t>Сибирцы перестроились, и твердо пошли вперёд.</a:t>
            </a:r>
          </a:p>
          <a:p>
            <a:r>
              <a:rPr lang="ru-RU" sz="2000" dirty="0" smtClean="0"/>
              <a:t> </a:t>
            </a:r>
          </a:p>
          <a:p>
            <a:r>
              <a:rPr lang="ru-RU" sz="2000" dirty="0" smtClean="0"/>
              <a:t>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«Я врубил имя своё в1812 год»</a:t>
            </a:r>
            <a:endParaRPr lang="ru-RU" sz="3600" dirty="0"/>
          </a:p>
        </p:txBody>
      </p:sp>
      <p:pic>
        <p:nvPicPr>
          <p:cNvPr id="4" name="Содержимое 3" descr="http://istor-vestnik.org.ua/wp-content/uploads/2012/02/Davyidovden-e1328104662583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00174"/>
            <a:ext cx="314327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500430" y="1357298"/>
            <a:ext cx="550072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Давыдов явился организатором первого</a:t>
            </a:r>
          </a:p>
          <a:p>
            <a:r>
              <a:rPr lang="ru-RU" sz="1600" dirty="0" smtClean="0"/>
              <a:t>армейского партизанского отряда, который</a:t>
            </a:r>
          </a:p>
          <a:p>
            <a:r>
              <a:rPr lang="ru-RU" sz="1600" dirty="0" smtClean="0"/>
              <a:t> был сформирован в канун Бородинского сражения  </a:t>
            </a:r>
          </a:p>
          <a:p>
            <a:r>
              <a:rPr lang="ru-RU" sz="1600" dirty="0" smtClean="0"/>
              <a:t>и состоял из 50 гусар и 80 казаков.</a:t>
            </a:r>
          </a:p>
          <a:p>
            <a:r>
              <a:rPr lang="ru-RU" sz="1600" dirty="0" smtClean="0"/>
              <a:t>Успехи отряда Давыдова убедили М. И. Кутузова в</a:t>
            </a:r>
          </a:p>
          <a:p>
            <a:r>
              <a:rPr lang="ru-RU" sz="1600" dirty="0" smtClean="0"/>
              <a:t> целесообразности партизанской войны. Одним из </a:t>
            </a:r>
          </a:p>
          <a:p>
            <a:r>
              <a:rPr lang="ru-RU" sz="1600" dirty="0" smtClean="0"/>
              <a:t>Выдающихся подвигов Давыдова было дело под </a:t>
            </a:r>
          </a:p>
          <a:p>
            <a:r>
              <a:rPr lang="ru-RU" sz="1600" dirty="0" smtClean="0"/>
              <a:t>Селом Ляховым, когда его отряд взял в плен двух-</a:t>
            </a:r>
          </a:p>
          <a:p>
            <a:r>
              <a:rPr lang="ru-RU" sz="1600" dirty="0" smtClean="0"/>
              <a:t>тысячный отряд французского генерала Ожеро.</a:t>
            </a:r>
          </a:p>
          <a:p>
            <a:r>
              <a:rPr lang="ru-RU" sz="1600" dirty="0" smtClean="0"/>
              <a:t>Боевые действия отряда прославили имя Давыдова</a:t>
            </a:r>
          </a:p>
          <a:p>
            <a:r>
              <a:rPr lang="ru-RU" sz="1600" dirty="0" smtClean="0"/>
              <a:t>Не только в России, слава о его подвигах вышла далеко за </a:t>
            </a:r>
          </a:p>
          <a:p>
            <a:r>
              <a:rPr lang="ru-RU" sz="1600" dirty="0" smtClean="0"/>
              <a:t>её пределы.</a:t>
            </a:r>
          </a:p>
          <a:p>
            <a:r>
              <a:rPr lang="ru-RU" sz="1600" dirty="0" smtClean="0"/>
              <a:t>Давыдов разработал тактику ведения партизанской </a:t>
            </a:r>
          </a:p>
          <a:p>
            <a:r>
              <a:rPr lang="ru-RU" sz="1600" dirty="0" smtClean="0"/>
              <a:t>войны. Ценными  источниками для изучения истории Отечественной войны является «Дневник партизанских действий 1812 года»., который он вёл с момента организации отряда. Богатый опыт отражён и в «Опыте теории партизанского действия», «Мороз ли истребил французскую армию в 1812 году</a:t>
            </a:r>
            <a:r>
              <a:rPr lang="ru-RU" sz="1400" dirty="0" smtClean="0"/>
              <a:t>».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357299"/>
            <a:ext cx="3643338" cy="4214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143504" y="357166"/>
            <a:ext cx="4000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Герой -партизан Степан Ерёменко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571480"/>
            <a:ext cx="478634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Русские солдаты, которые бежали из плена,</a:t>
            </a:r>
          </a:p>
          <a:p>
            <a:r>
              <a:rPr lang="ru-RU" dirty="0" smtClean="0"/>
              <a:t>вливались в партизанские отряды. Часто воины регулярной армии становились командирами партизанских отрядов. В сентябре партизаны  уничтожили1300 наполеоновских солдат, взяли в плен 18 офицеров и1280 солдат. За 5 недель  после Бородинского сражения Наполеоновская </a:t>
            </a:r>
          </a:p>
          <a:p>
            <a:r>
              <a:rPr lang="ru-RU" dirty="0" smtClean="0"/>
              <a:t>Армия  от рук партизан потеряла 30 тысяч человек.</a:t>
            </a:r>
          </a:p>
          <a:p>
            <a:r>
              <a:rPr lang="ru-RU" dirty="0" smtClean="0"/>
              <a:t>Хорошим организатором партизанского отряда в Смоленской  губернии оказался  рядовой  Московского пехотного полка Степан Ерёменко. Раненный под Смоленском, он был оставлен в деревне для излечения Оправившись от ран, Ерёменко организовал крестьянский партизанский отряд численностью в 300 человек и начал успешную борьбу против наполеоновских солдат.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321471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14282" y="571480"/>
            <a:ext cx="21594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Герасим Курин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786182" y="214290"/>
            <a:ext cx="521497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Подмосковные крестьяне так же , как в своё время смоленские, бросали сёла, уходили в леса, уничтожая продовольствие. На Смоленской земле и в Подмосковье развернулось Партизанское движение.</a:t>
            </a:r>
          </a:p>
          <a:p>
            <a:r>
              <a:rPr lang="ru-RU" sz="2000" dirty="0" smtClean="0"/>
              <a:t>   Особенно большую известность получил партизанский отряд, организованный крестьянином села Павлово Богородского уезда Герасимом Куриным. Отряд Курина насчитывал 5 тысяч пеших и 500 конных партизан, взял в плен большое число вражеских солдат, захватил 3 пушки и много другого оружия.</a:t>
            </a:r>
          </a:p>
          <a:p>
            <a:r>
              <a:rPr lang="ru-RU" sz="2000" dirty="0" smtClean="0"/>
              <a:t>За подвиги в войну 1812 года Курин был награждён солдатским Георгиевским крестом и медалью «За участие в Отечественной войне 1812 года»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3286148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71538" y="571480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Егор Стулов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786183" y="1142984"/>
            <a:ext cx="514353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Конными партизанами и частью пеших</a:t>
            </a:r>
          </a:p>
          <a:p>
            <a:r>
              <a:rPr lang="ru-RU" sz="2000" dirty="0" smtClean="0"/>
              <a:t>В отряде Курина командовал Егор Стулов.</a:t>
            </a:r>
          </a:p>
          <a:p>
            <a:r>
              <a:rPr lang="ru-RU" sz="2000" dirty="0" smtClean="0"/>
              <a:t>Партизаны Стулова провели ряд боёв,</a:t>
            </a:r>
          </a:p>
          <a:p>
            <a:r>
              <a:rPr lang="ru-RU" sz="2000" dirty="0" smtClean="0"/>
              <a:t> взяли много трофеев. Особенно удачной</a:t>
            </a:r>
          </a:p>
          <a:p>
            <a:r>
              <a:rPr lang="ru-RU" sz="2000" dirty="0" smtClean="0"/>
              <a:t>Была операция 13 октября, в результате</a:t>
            </a:r>
          </a:p>
          <a:p>
            <a:r>
              <a:rPr lang="ru-RU" sz="2000" dirty="0" smtClean="0"/>
              <a:t>  которой эскадрон неприятельской конницы</a:t>
            </a:r>
          </a:p>
          <a:p>
            <a:r>
              <a:rPr lang="ru-RU" sz="2000" dirty="0" smtClean="0"/>
              <a:t>вынужден был отступить.</a:t>
            </a:r>
          </a:p>
          <a:p>
            <a:r>
              <a:rPr lang="ru-RU" sz="2000" dirty="0" smtClean="0"/>
              <a:t>   За отважные действия в 1812 году Стулов</a:t>
            </a:r>
          </a:p>
          <a:p>
            <a:r>
              <a:rPr lang="ru-RU" sz="2000" dirty="0" smtClean="0"/>
              <a:t> был награжден солдатским Георгиевским </a:t>
            </a:r>
          </a:p>
          <a:p>
            <a:r>
              <a:rPr lang="ru-RU" sz="2000" dirty="0" smtClean="0"/>
              <a:t> крестом и медалью «За участие в Отечественной войне 1812 года.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428736"/>
            <a:ext cx="335758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715008" y="500042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Василиса Кожина   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714356"/>
            <a:ext cx="514353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Среди активных организаторов крестьянского партизанского движения встречаются и имена женщин. Василиса Кожина была старостихой хутора Горшково Сычёвского уезда Смоленской губернии. Она организовала отряд, в основном состоящий из женщин и подростков, вооружённых косами, вилами, топорами. Они беспощадно бились с наполеоновскими мародёрами. Находчивость, смелость – вот отличительные черты отважной патриотки, достойной дочери своей Родины.</a:t>
            </a:r>
          </a:p>
          <a:p>
            <a:r>
              <a:rPr lang="ru-RU" sz="2000" dirty="0" smtClean="0"/>
              <a:t>Отважная русская патриотка прославилась на всю Россию.</a:t>
            </a:r>
          </a:p>
          <a:p>
            <a:r>
              <a:rPr lang="ru-RU" sz="2000" dirty="0" smtClean="0"/>
              <a:t>На портрете она изображена с медалью «За участие</a:t>
            </a:r>
          </a:p>
          <a:p>
            <a:r>
              <a:rPr lang="ru-RU" sz="2000" dirty="0" smtClean="0"/>
              <a:t> в Отечественной войне1812 года».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1142984"/>
            <a:ext cx="814393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Император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 tooltip="Наполеон I Бонапарт"/>
              </a:rPr>
              <a:t>Наполеон I Бонапарт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признанный гений военного искусства, вторгся в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 tooltip="Российская империя"/>
              </a:rPr>
              <a:t>Россию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 силами, троекратно превосходящими русскую армию, а уже через полгода после начала русской кампании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4" tooltip="Великая армия"/>
              </a:rPr>
              <a:t>армия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сильнейшая в истории, была полностью уничтожена.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Уничтожение 550 тысячной армии до сих пор не укладывается в головах историков. Наиболее часто приводятся несколько причин гибели армии — среди них главная — небывало холодная зима, также плохой урожай 1812 года, приведшее к плохому снабжению армии.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Русская кампания (в западном именовании) получила в России название Отечественной, именно этим объясняя разгром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5" tooltip="Наполеон"/>
              </a:rPr>
              <a:t>Наполеона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К его поражению привела совокупность факторов: всенародное участие в войне, массовый героизм солдат и офицеров, полководческое дарование главнокомандующего русской армией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6" tooltip="Кутузов, Михаил Илларионович"/>
              </a:rPr>
              <a:t>Кутузова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 других генералов, умелое использование природных факторов. Победа в Отечественной войне вызвала  подъём национального духа, всего русского народа.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 rot="10800000" flipV="1">
            <a:off x="428596" y="4176417"/>
            <a:ext cx="85011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596" y="428604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</a:t>
            </a:r>
            <a:r>
              <a:rPr lang="ru-RU" sz="2400" dirty="0" smtClean="0"/>
              <a:t>Итоги Отечественной войны 1812 года </a:t>
            </a:r>
            <a:r>
              <a:rPr lang="ru-RU" dirty="0" smtClean="0"/>
              <a:t>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1376</TotalTime>
  <Words>3129</Words>
  <Application>Microsoft Office PowerPoint</Application>
  <PresentationFormat>Экран (4:3)</PresentationFormat>
  <Paragraphs>243</Paragraphs>
  <Slides>45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Апекс</vt:lpstr>
      <vt:lpstr>Слайд 1</vt:lpstr>
      <vt:lpstr>Русский император                               Император Франции                                                                   Наполеон Бонапарт</vt:lpstr>
      <vt:lpstr>Слайд 3</vt:lpstr>
      <vt:lpstr>Слайд 4</vt:lpstr>
      <vt:lpstr>Слайд 5</vt:lpstr>
      <vt:lpstr>Слайд 6</vt:lpstr>
      <vt:lpstr>Бородинское сражение.  Схема сражения.</vt:lpstr>
      <vt:lpstr>«Наполеон и его армия у Бородино» ( С. Семанов)</vt:lpstr>
      <vt:lpstr>Кутузов на командном пункте в день Бородинского сражения .                                               (А. Шепелюк 1951 г.)</vt:lpstr>
      <vt:lpstr>Слайд 10</vt:lpstr>
      <vt:lpstr>Слайд 11</vt:lpstr>
      <vt:lpstr>С. В. Ананьев «Бородино».</vt:lpstr>
      <vt:lpstr>Е. Корнеев «Кирасиры его величества. Сражение бригады генерал - майора Бороздина в районе Семёновского оврага 26 августа 1812 года. </vt:lpstr>
      <vt:lpstr>Атака лейб – гвардии Литовского полка из 5-го пехотного корпуса.  Самокиш.</vt:lpstr>
      <vt:lpstr>Слайд 15</vt:lpstr>
      <vt:lpstr>«Из всех моих сражений самое ужасное то, которое я дал под Москвой. Из пятидесяти сражений, мною данных, в битве под Москвой выказано [французами] наиболее доблести и одержан наименьший успех.»                                                                                         ( Наполеон Бонапарт)       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«Есть события, смысл которых так велик, что рассказ о них длится века. Бородинское сражение – одно из них.»</vt:lpstr>
      <vt:lpstr>Слайд 30</vt:lpstr>
      <vt:lpstr>Пожар Москвы. А. Ф.Смирнов (1813 год)</vt:lpstr>
      <vt:lpstr>Слайд 32</vt:lpstr>
      <vt:lpstr>Слайд 33</vt:lpstr>
      <vt:lpstr>Французы в 1812 году, пленённые партизанами. (Прянишников)</vt:lpstr>
      <vt:lpstr>Слайд 35</vt:lpstr>
      <vt:lpstr>Слайд 36</vt:lpstr>
      <vt:lpstr>Слайд 37</vt:lpstr>
      <vt:lpstr>Слайд 38</vt:lpstr>
      <vt:lpstr>Слайд 39</vt:lpstr>
      <vt:lpstr>«Я врубил имя своё в1812 год»</vt:lpstr>
      <vt:lpstr>Слайд 41</vt:lpstr>
      <vt:lpstr>Слайд 42</vt:lpstr>
      <vt:lpstr>Слайд 43</vt:lpstr>
      <vt:lpstr>Слайд 44</vt:lpstr>
      <vt:lpstr>Слайд 45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Доблесть героев бессмертна</dc:title>
  <dc:creator>наталья</dc:creator>
  <cp:lastModifiedBy>наталья</cp:lastModifiedBy>
  <cp:revision>155</cp:revision>
  <dcterms:created xsi:type="dcterms:W3CDTF">2012-03-18T14:37:16Z</dcterms:created>
  <dcterms:modified xsi:type="dcterms:W3CDTF">2012-06-27T03:16:57Z</dcterms:modified>
</cp:coreProperties>
</file>